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274" r:id="rId3"/>
    <p:sldId id="276" r:id="rId4"/>
    <p:sldId id="257" r:id="rId5"/>
    <p:sldId id="266" r:id="rId6"/>
    <p:sldId id="277" r:id="rId7"/>
    <p:sldId id="258" r:id="rId8"/>
    <p:sldId id="259" r:id="rId9"/>
    <p:sldId id="260" r:id="rId10"/>
    <p:sldId id="261" r:id="rId11"/>
    <p:sldId id="278" r:id="rId12"/>
    <p:sldId id="262" r:id="rId13"/>
    <p:sldId id="263" r:id="rId14"/>
    <p:sldId id="267" r:id="rId15"/>
    <p:sldId id="264" r:id="rId16"/>
    <p:sldId id="279" r:id="rId17"/>
    <p:sldId id="265" r:id="rId18"/>
    <p:sldId id="268" r:id="rId19"/>
    <p:sldId id="28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48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1EAA1-1E06-4CDE-8924-B2F28C3B50A9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43E7-DBC2-4896-8155-C9233AD1F0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10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примерах показаны руки в ожидании (это нужно объяснить). Потому что для некоторых яку важно, с каким ожиданием они выигрывают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4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5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543E7-DBC2-4896-8155-C9233AD1F00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33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91C001-AE13-E9C7-27F6-03721BAB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56CFD2-FE2F-1E35-48DA-0FE4FA305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A122A4-0065-7263-8DD3-49416129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C47EA-B468-DCF9-FCBD-23F885BB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98240A-D2B3-D1F5-0420-E02A5C39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86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CF6F1-38C5-2925-708A-6351F66E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45A88A-41F9-5F78-1F3A-5D44ECA40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99BB8-3F96-D2D4-F672-3A41DCBC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F07D89-876A-5CF6-13E5-1C11C7F6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7BE5AA-D490-175F-B6BB-E31D0853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3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77FD474-10D0-BD02-68D8-1A150DBB4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F85732-0111-1651-E017-FFC27D5F1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7FDFB-A7F8-57EF-792E-D522B7D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CBA651-7F43-7D99-14A1-276D2254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436E28-4CEA-1789-B6CD-239E3AF8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02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F71A6-010F-C19E-C02F-FFB69C1B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8760C-C01B-4FB3-777A-233CE0C9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DCA2CC-4815-FDDC-214C-D1A5E88D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8E9816-C24A-2DE8-16E7-AB06FB28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7624C7-D9B7-3719-281A-B584A934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49B13-2B15-3ADA-F767-BD110CEF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A9429C-D3A3-C202-A0AA-CA1E68BE0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F6A9F7-5D09-0477-8721-DF31D12D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DF3754-F90D-EDBB-0811-1DE32265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C491C-0953-6C84-90F0-BD25C396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12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5E9E0-2207-6964-A48C-B68302B3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83A39-B3D1-C52B-B90C-75AEC7BE0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F6E660-FC75-9A50-8521-6A4E5897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F8141B-9A0F-A1CE-BE9D-7C3E55CE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A76C9-72F2-2AC5-D855-BDE3CEDA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742FB-F239-665E-C31C-0A2F8DA1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34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7EA95-25D6-AC2D-1F08-AB74E5C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F04C52-74D2-6D87-9737-F10F9A36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F80067-4CEA-D3B7-7283-6208DF2F8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4F4347-B0AA-BFF6-718B-62DBB223F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0B3793-FC52-304F-9C32-A767C0FF4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2E2E45B-8953-41B8-5B7A-7AB5FA88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15FD3B0-09B3-4ED7-B215-BF8EB721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3AF4DC-9B6F-0C8B-E3BE-AC866025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C5345-FAB2-9AFF-7A5D-66ED45B0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84AE82A-E95C-44EF-CF2B-86C41E12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62FAF3-F0B6-9673-5FE2-2312B42C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D06EEB-9138-7746-F0EE-35126EBD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2B90AF-F463-C40E-495E-830DAF82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241D63A-C4C5-1D88-7C54-8DF85FC7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90682E-C5B2-32CF-F880-D0AD55F9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37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16C71-EA37-4CF9-528D-ADB51544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12D7D-6135-F0B7-EF0D-1E0852B52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662713-382B-0C95-1448-DD7FB5678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CD725-519E-4BAE-3EDB-7363E9C6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0AC547-013D-90C9-7F86-E5A61180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CD9B5A-7587-0728-562D-5CEB644B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01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A725E-0D57-E695-CDC3-99A9F9F3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4918C8-6FF9-92B0-7DFE-844FBB04D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4AEA44-A77C-2B1F-2C20-84550084C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F3ECE8-E5EE-0798-546C-FC1DDB4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5A91D6-673D-2C6B-5616-27EF484C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F46927-7F23-F346-53DA-4417EAFA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05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3DA9F-321D-82D2-705D-1907B56D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482886-7810-BCE2-83ED-395D86B8A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26CCB2-69D3-7959-5282-C63369B4C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23A3C-A697-4B72-8FA5-0074F81FA507}" type="datetimeFigureOut">
              <a:rPr lang="ru-RU" smtClean="0"/>
              <a:t>20.11.2022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247099-340A-C1D1-84D0-4AFAE60C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6ECD6-B462-33C6-0155-D16F0E44F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4D5CF-9B54-4982-ADDE-75800C079B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3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3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44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43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41" Type="http://schemas.openxmlformats.org/officeDocument/2006/relationships/image" Target="../media/image134.png"/><Relationship Id="rId54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3" Type="http://schemas.openxmlformats.org/officeDocument/2006/relationships/image" Target="../media/image14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8" Type="http://schemas.openxmlformats.org/officeDocument/2006/relationships/image" Target="../media/image101.png"/><Relationship Id="rId51" Type="http://schemas.openxmlformats.org/officeDocument/2006/relationships/image" Target="../media/image144.png"/><Relationship Id="rId3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0.png"/><Relationship Id="rId18" Type="http://schemas.openxmlformats.org/officeDocument/2006/relationships/image" Target="../media/image38.png"/><Relationship Id="rId26" Type="http://schemas.openxmlformats.org/officeDocument/2006/relationships/image" Target="../media/image52.png"/><Relationship Id="rId3" Type="http://schemas.openxmlformats.org/officeDocument/2006/relationships/image" Target="../media/image31.png"/><Relationship Id="rId21" Type="http://schemas.openxmlformats.org/officeDocument/2006/relationships/image" Target="../media/image47.png"/><Relationship Id="rId7" Type="http://schemas.openxmlformats.org/officeDocument/2006/relationships/image" Target="../media/image43.png"/><Relationship Id="rId12" Type="http://schemas.openxmlformats.org/officeDocument/2006/relationships/image" Target="../media/image29.png"/><Relationship Id="rId17" Type="http://schemas.openxmlformats.org/officeDocument/2006/relationships/image" Target="../media/image35.png"/><Relationship Id="rId25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8.png"/><Relationship Id="rId24" Type="http://schemas.openxmlformats.org/officeDocument/2006/relationships/image" Target="../media/image50.png"/><Relationship Id="rId5" Type="http://schemas.openxmlformats.org/officeDocument/2006/relationships/image" Target="../media/image41.png"/><Relationship Id="rId15" Type="http://schemas.openxmlformats.org/officeDocument/2006/relationships/image" Target="../media/image33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Relationship Id="rId14" Type="http://schemas.openxmlformats.org/officeDocument/2006/relationships/image" Target="../media/image32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6BB05A0-62AE-4351-C2DB-40955BB861A0}"/>
              </a:ext>
            </a:extLst>
          </p:cNvPr>
          <p:cNvSpPr/>
          <p:nvPr/>
        </p:nvSpPr>
        <p:spPr>
          <a:xfrm>
            <a:off x="-111967" y="279918"/>
            <a:ext cx="10207689" cy="401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9A95BC9-C42C-19C7-1611-AC8A0D70EC4F}"/>
              </a:ext>
            </a:extLst>
          </p:cNvPr>
          <p:cNvSpPr/>
          <p:nvPr/>
        </p:nvSpPr>
        <p:spPr>
          <a:xfrm>
            <a:off x="-111967" y="664729"/>
            <a:ext cx="9293290" cy="4011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40F332-652E-337E-54F9-181759235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17992" y="852137"/>
            <a:ext cx="4907952" cy="6543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20BF3-3690-98E2-CE06-DAE54ADE1F81}"/>
              </a:ext>
            </a:extLst>
          </p:cNvPr>
          <p:cNvSpPr txBox="1"/>
          <p:nvPr/>
        </p:nvSpPr>
        <p:spPr>
          <a:xfrm>
            <a:off x="5632578" y="2678702"/>
            <a:ext cx="6083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5400" b="1" dirty="0">
                <a:solidFill>
                  <a:srgbClr val="C00000"/>
                </a:solidFill>
              </a:rPr>
              <a:t>ПРИНЦИП</a:t>
            </a:r>
          </a:p>
          <a:p>
            <a:pPr algn="r"/>
            <a:r>
              <a:rPr lang="ru-RU" sz="5400" b="1" dirty="0">
                <a:solidFill>
                  <a:srgbClr val="C00000"/>
                </a:solidFill>
              </a:rPr>
              <a:t>ЯКУ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0EDD7F5-F0AF-058F-C327-2CA46C517B8B}"/>
              </a:ext>
            </a:extLst>
          </p:cNvPr>
          <p:cNvSpPr/>
          <p:nvPr/>
        </p:nvSpPr>
        <p:spPr>
          <a:xfrm>
            <a:off x="9865359" y="5934269"/>
            <a:ext cx="1850779" cy="6438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ЗАНЯТИЕ 3</a:t>
            </a:r>
          </a:p>
        </p:txBody>
      </p:sp>
    </p:spTree>
    <p:extLst>
      <p:ext uri="{BB962C8B-B14F-4D97-AF65-F5344CB8AC3E}">
        <p14:creationId xmlns:p14="http://schemas.microsoft.com/office/powerpoint/2010/main" val="27185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DAFEF-7F36-425C-558E-3357E6087CAF}"/>
              </a:ext>
            </a:extLst>
          </p:cNvPr>
          <p:cNvSpPr txBox="1"/>
          <p:nvPr/>
        </p:nvSpPr>
        <p:spPr>
          <a:xfrm>
            <a:off x="9384145" y="1596728"/>
            <a:ext cx="207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Рука, состоящая </a:t>
            </a:r>
            <a:r>
              <a:rPr lang="ru-RU" b="1" dirty="0"/>
              <a:t>полностью из </a:t>
            </a:r>
            <a:r>
              <a:rPr lang="ru-RU" b="1" dirty="0" err="1"/>
              <a:t>понов</a:t>
            </a:r>
            <a:r>
              <a:rPr lang="ru-RU" b="1" dirty="0"/>
              <a:t> и</a:t>
            </a:r>
            <a:r>
              <a:rPr lang="en-US" b="1" dirty="0"/>
              <a:t>/</a:t>
            </a:r>
            <a:r>
              <a:rPr lang="ru-RU" b="1" dirty="0"/>
              <a:t>или </a:t>
            </a:r>
            <a:r>
              <a:rPr lang="ru-RU" b="1" dirty="0" err="1"/>
              <a:t>канов</a:t>
            </a:r>
            <a:r>
              <a:rPr lang="ru-RU" b="1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26813-5B49-5EC5-1BF4-D0970D6D366D}"/>
              </a:ext>
            </a:extLst>
          </p:cNvPr>
          <p:cNvSpPr txBox="1"/>
          <p:nvPr/>
        </p:nvSpPr>
        <p:spPr>
          <a:xfrm>
            <a:off x="9384145" y="3510327"/>
            <a:ext cx="230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 </a:t>
            </a:r>
            <a:r>
              <a:rPr lang="ru-RU" b="1" dirty="0"/>
              <a:t>только из </a:t>
            </a:r>
            <a:r>
              <a:rPr lang="ru-RU" b="1" dirty="0" err="1"/>
              <a:t>тайлов</a:t>
            </a:r>
            <a:r>
              <a:rPr lang="ru-RU" b="1" dirty="0"/>
              <a:t> одной масти и благородных </a:t>
            </a:r>
            <a:r>
              <a:rPr lang="ru-RU" b="1" dirty="0" err="1"/>
              <a:t>тайлов</a:t>
            </a:r>
            <a:r>
              <a:rPr lang="ru-RU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3D974-5E0E-5D41-FC32-A8BF22C51E93}"/>
              </a:ext>
            </a:extLst>
          </p:cNvPr>
          <p:cNvSpPr txBox="1"/>
          <p:nvPr/>
        </p:nvSpPr>
        <p:spPr>
          <a:xfrm>
            <a:off x="9384145" y="5234788"/>
            <a:ext cx="230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Рука </a:t>
            </a:r>
            <a:r>
              <a:rPr lang="ru-RU" b="1" dirty="0"/>
              <a:t>полностью из </a:t>
            </a:r>
            <a:r>
              <a:rPr lang="ru-RU" b="1" dirty="0" err="1"/>
              <a:t>тайлов</a:t>
            </a:r>
            <a:r>
              <a:rPr lang="ru-RU" b="1" dirty="0"/>
              <a:t> одной масти</a:t>
            </a:r>
            <a:r>
              <a:rPr lang="ru-RU" dirty="0"/>
              <a:t>. Не сочетается с хон</a:t>
            </a:r>
            <a:r>
              <a:rPr lang="en-US" dirty="0"/>
              <a:t>’</a:t>
            </a:r>
            <a:r>
              <a:rPr lang="ru-RU" dirty="0" err="1"/>
              <a:t>ицу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EF04650-17E4-363C-C721-CCDA6C00EC27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СТРУКТУРНЫЕ ЯКУ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E4AAB-B2B7-E9E2-9A78-346C50B260C1}"/>
              </a:ext>
            </a:extLst>
          </p:cNvPr>
          <p:cNvSpPr txBox="1"/>
          <p:nvPr/>
        </p:nvSpPr>
        <p:spPr>
          <a:xfrm>
            <a:off x="252633" y="1133121"/>
            <a:ext cx="1529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Тойтой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85EA-F7F8-E7C1-9EE5-B5064D550872}"/>
              </a:ext>
            </a:extLst>
          </p:cNvPr>
          <p:cNvSpPr txBox="1"/>
          <p:nvPr/>
        </p:nvSpPr>
        <p:spPr>
          <a:xfrm>
            <a:off x="299569" y="2465988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любой руке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8B178E-7BA5-73A0-DF4F-A2FDA4605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51" y="1714729"/>
            <a:ext cx="571464" cy="7512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036BEF-8A2E-6D2D-6F96-2F13905A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35" y="1714728"/>
            <a:ext cx="571464" cy="75125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9C5882-A8D5-269B-CA49-54AE8B633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899" y="1708118"/>
            <a:ext cx="571464" cy="75125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9BA6EF-84EB-1FB0-070F-BB27C4FB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655" y="1683968"/>
            <a:ext cx="571464" cy="77785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DAD7A5-F0A1-6B0E-228C-B91C60C0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119" y="1690579"/>
            <a:ext cx="571464" cy="7778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86AB76-34F1-E95B-062B-3BC3F4C8D6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547" y="1675676"/>
            <a:ext cx="571464" cy="7778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4B8CFC-E007-7B1C-512D-51AC266374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6023" y="1706040"/>
            <a:ext cx="571464" cy="7557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826283C-2B8D-64CF-585B-75893A22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6885" y="1702660"/>
            <a:ext cx="571464" cy="7557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B8899B-DE1E-A6A5-2AEE-49D807CD1B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4201" y="1691624"/>
            <a:ext cx="571464" cy="75577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C0AF26-E108-2245-C2EB-7C14BAA0EE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164647" y="1695985"/>
            <a:ext cx="577477" cy="73562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3DC9F4-4B4B-4D85-4E58-F114BE7025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742188" y="1690579"/>
            <a:ext cx="577477" cy="73562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5C5CD1-2999-A0D9-2673-F091BF0288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8438" y="1690579"/>
            <a:ext cx="574410" cy="76273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64073A8-F314-5D18-EA4B-D94D88E350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388" y="1685502"/>
            <a:ext cx="574410" cy="7627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2E4EC2-061F-2ECA-E7BA-E19F896C668C}"/>
              </a:ext>
            </a:extLst>
          </p:cNvPr>
          <p:cNvSpPr txBox="1"/>
          <p:nvPr/>
        </p:nvSpPr>
        <p:spPr>
          <a:xfrm>
            <a:off x="299569" y="3051809"/>
            <a:ext cx="206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Хон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ицу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3EE46C-B954-1D4A-C18F-F6CAE27222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23" y="3549485"/>
            <a:ext cx="571464" cy="760905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BE993B-4809-6337-518C-9D4ED68B7D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487" y="3549485"/>
            <a:ext cx="571464" cy="76609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5DF0A342-1896-690B-9655-F2EC8E5329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447951" y="3555820"/>
            <a:ext cx="593802" cy="77495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1E3505-84EF-EE79-BA60-B01ABEA519C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166573" y="3566486"/>
            <a:ext cx="581241" cy="73577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F662B2-EE71-C82B-EE00-9C5DE45112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225" y="3549485"/>
            <a:ext cx="554745" cy="757211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49748C-DB5D-8717-4D54-937094BD99C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970" y="3560501"/>
            <a:ext cx="554743" cy="721424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F29E4B-9C64-44B6-4797-EF8EE91C53E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177" y="3549483"/>
            <a:ext cx="566327" cy="735362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2E46B8-9504-C9DB-C58C-4AC72395816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140" y="3549482"/>
            <a:ext cx="575843" cy="721425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884120-A6D2-227C-31C3-DEB41317CBB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486" y="3535546"/>
            <a:ext cx="566327" cy="73536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66DD83-E544-7956-BC9B-A62AF15262A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9684" y="3544021"/>
            <a:ext cx="575843" cy="721425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7FB972-7674-A065-01FF-B7E717D7D0A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850" y="3521619"/>
            <a:ext cx="575843" cy="7214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DE219A-D3D0-F8E5-C7DE-F13454070517}"/>
              </a:ext>
            </a:extLst>
          </p:cNvPr>
          <p:cNvSpPr txBox="1"/>
          <p:nvPr/>
        </p:nvSpPr>
        <p:spPr>
          <a:xfrm>
            <a:off x="252633" y="4361765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открытой руке и </a:t>
            </a:r>
            <a:r>
              <a:rPr lang="ru-RU" b="1" dirty="0">
                <a:solidFill>
                  <a:srgbClr val="C00000"/>
                </a:solidFill>
              </a:rPr>
              <a:t>3 хана </a:t>
            </a:r>
            <a:r>
              <a:rPr lang="ru-RU" dirty="0"/>
              <a:t>в закрытой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C1A714-8A4A-E17C-5CC8-ACFBEDCF87C7}"/>
              </a:ext>
            </a:extLst>
          </p:cNvPr>
          <p:cNvSpPr txBox="1"/>
          <p:nvPr/>
        </p:nvSpPr>
        <p:spPr>
          <a:xfrm>
            <a:off x="295464" y="4894414"/>
            <a:ext cx="206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Чин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ицу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C7F9B-9639-B740-9653-BED4E74418B9}"/>
              </a:ext>
            </a:extLst>
          </p:cNvPr>
          <p:cNvSpPr txBox="1"/>
          <p:nvPr/>
        </p:nvSpPr>
        <p:spPr>
          <a:xfrm>
            <a:off x="345751" y="6374896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5 ханов</a:t>
            </a:r>
            <a:r>
              <a:rPr lang="ru-RU" dirty="0"/>
              <a:t> в открытой руке и </a:t>
            </a:r>
            <a:r>
              <a:rPr lang="ru-RU" b="1" dirty="0">
                <a:solidFill>
                  <a:srgbClr val="C00000"/>
                </a:solidFill>
              </a:rPr>
              <a:t>6 ханов </a:t>
            </a:r>
            <a:r>
              <a:rPr lang="ru-RU" dirty="0"/>
              <a:t>в закрытой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B3896BC-9289-A9AA-9999-1E13F48E0EC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51" y="5411503"/>
            <a:ext cx="620398" cy="828035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3966DF7-1E2B-C862-59BA-2FF64209416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71" y="5399149"/>
            <a:ext cx="620398" cy="833768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EAA6C6F-9F90-A945-5854-EA2BE478867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007" y="5403291"/>
            <a:ext cx="620398" cy="844457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FEE260-355B-4682-8E4A-07C808BFFA2A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3164" y="5411242"/>
            <a:ext cx="620399" cy="820451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136378-F1B9-7C90-F361-7D8655F3FF7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2882" y="5429283"/>
            <a:ext cx="620398" cy="797323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8F00FE-4AD7-6BC0-ADD8-F5B5E262BD8D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8370" y="5413006"/>
            <a:ext cx="620399" cy="813600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14AD2F-A601-77E6-58EF-2CAFFC04E34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1790" y="5417221"/>
            <a:ext cx="659948" cy="82779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1B49467C-0893-560F-7B64-01B6F9EA650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3919" y="5404584"/>
            <a:ext cx="620398" cy="833768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0A7B63-B7B1-4646-B000-F824ABB4EF9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3555" y="5408726"/>
            <a:ext cx="620398" cy="844457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7DC55B-8A59-F279-1864-7F58F9E8BDB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7808" y="5416244"/>
            <a:ext cx="620399" cy="820451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FB2E26-D6D9-7922-FFED-FEB3C5260E9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9089" y="5401064"/>
            <a:ext cx="620399" cy="820451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E02952-5DD0-8E1B-ABAC-BA96559A8736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3768" y="5420552"/>
            <a:ext cx="659948" cy="82779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E79E4C-FF04-3A5A-AD90-05267DDE931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4398" y="5425384"/>
            <a:ext cx="659948" cy="827799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C9C557-28E6-1D3F-CAB4-FA27228B8B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86572" y="3588818"/>
            <a:ext cx="577477" cy="73562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238E6C5-DC0A-7FEC-85D1-739F70C6D7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564113" y="3583412"/>
            <a:ext cx="577477" cy="7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0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ЯКУ-СИТУАЦИИ</a:t>
            </a:r>
          </a:p>
        </p:txBody>
      </p:sp>
    </p:spTree>
    <p:extLst>
      <p:ext uri="{BB962C8B-B14F-4D97-AF65-F5344CB8AC3E}">
        <p14:creationId xmlns:p14="http://schemas.microsoft.com/office/powerpoint/2010/main" val="8923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A345C-3FF0-5F9B-30F2-686DB853E4A5}"/>
              </a:ext>
            </a:extLst>
          </p:cNvPr>
          <p:cNvSpPr txBox="1"/>
          <p:nvPr/>
        </p:nvSpPr>
        <p:spPr>
          <a:xfrm>
            <a:off x="464976" y="2148967"/>
            <a:ext cx="1126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b="1" dirty="0"/>
              <a:t>Иногда сама ситуация, при которой происходит победа, может являться яку. </a:t>
            </a:r>
            <a:r>
              <a:rPr lang="ru-RU" dirty="0"/>
              <a:t>Это настолько же полноценные яку, как и комбинации. Поэтому в подобных ситуациях можно объявлять победу, даже если в руке нет яку-комбинации. Если же они есть, то стоимость всех яку-комбинаций и яку-ситуаций складывается.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FE792-BA1B-E605-40E2-EA0F2F530E96}"/>
              </a:ext>
            </a:extLst>
          </p:cNvPr>
          <p:cNvSpPr txBox="1"/>
          <p:nvPr/>
        </p:nvSpPr>
        <p:spPr>
          <a:xfrm>
            <a:off x="482081" y="336758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/>
              <a:t>Большинство яку-ситуаций сами по себе возникают относительно редко. Поэтому на них обычно не ориентируются при сборе, рассматривая их только </a:t>
            </a:r>
            <a:r>
              <a:rPr lang="ru-RU" b="1" dirty="0"/>
              <a:t>как дополнение к яку-комбинациям</a:t>
            </a:r>
            <a:r>
              <a:rPr lang="ru-RU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ACCC2-08A7-DD6B-CDCA-0CFA55E87123}"/>
              </a:ext>
            </a:extLst>
          </p:cNvPr>
          <p:cNvSpPr txBox="1"/>
          <p:nvPr/>
        </p:nvSpPr>
        <p:spPr>
          <a:xfrm>
            <a:off x="464975" y="4503392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/>
              <a:t>Однако есть одна яку-ситуация, которая всегда может помочь победить, когда в руке нет яку-комбинации. Это…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529AD38-2DC2-1659-4FD4-A3FB6B32670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144333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A7A70-BBD4-EC7C-41B8-1A1944D87087}"/>
              </a:ext>
            </a:extLst>
          </p:cNvPr>
          <p:cNvSpPr txBox="1"/>
          <p:nvPr/>
        </p:nvSpPr>
        <p:spPr>
          <a:xfrm>
            <a:off x="6230850" y="1987486"/>
            <a:ext cx="596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b="1" dirty="0" err="1">
                <a:solidFill>
                  <a:srgbClr val="C00000"/>
                </a:solidFill>
              </a:rPr>
              <a:t>Риичи</a:t>
            </a:r>
            <a:r>
              <a:rPr lang="ru-RU" dirty="0"/>
              <a:t> – это яку-объявление, которое игрок может сделать, </a:t>
            </a:r>
            <a:r>
              <a:rPr lang="ru-RU" b="1" dirty="0"/>
              <a:t>чтобы получить в свою руку дополнительное яку </a:t>
            </a:r>
            <a:r>
              <a:rPr lang="ru-RU" dirty="0"/>
              <a:t>(без обязательного наличия каких-либо комбинаций или других ситуаций).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3978D-6220-4713-D051-EC6C5DEC54C4}"/>
              </a:ext>
            </a:extLst>
          </p:cNvPr>
          <p:cNvSpPr txBox="1"/>
          <p:nvPr/>
        </p:nvSpPr>
        <p:spPr>
          <a:xfrm>
            <a:off x="6230850" y="3525477"/>
            <a:ext cx="596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dirty="0" err="1"/>
              <a:t>Риичи</a:t>
            </a:r>
            <a:r>
              <a:rPr lang="ru-RU" dirty="0"/>
              <a:t> можно объявить </a:t>
            </a:r>
            <a:r>
              <a:rPr lang="ru-RU" b="1" dirty="0"/>
              <a:t>только в </a:t>
            </a:r>
            <a:r>
              <a:rPr lang="ru-RU" b="1" dirty="0" err="1"/>
              <a:t>темпае</a:t>
            </a:r>
            <a:r>
              <a:rPr lang="ru-RU" b="1" dirty="0"/>
              <a:t> с закрытой рукой</a:t>
            </a:r>
            <a:r>
              <a:rPr lang="ru-RU" dirty="0"/>
              <a:t>. При объявлении делается ставка в 1000 очков, которая возвращается игроку, если он побеждает в раздаче, или же отходит другому победителю.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40E46CB-A7C6-974B-57ED-69CD7737C6C9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 err="1"/>
              <a:t>РИИЧИ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D82E-32D2-373E-2515-6E1F095BB12E}"/>
              </a:ext>
            </a:extLst>
          </p:cNvPr>
          <p:cNvSpPr txBox="1"/>
          <p:nvPr/>
        </p:nvSpPr>
        <p:spPr>
          <a:xfrm>
            <a:off x="847203" y="5443424"/>
            <a:ext cx="11039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Arial" panose="020B0604020202020204" pitchFamily="34" charset="0"/>
              </a:rPr>
              <a:t>ПО НАЗВАНИЮ ЭТОЙ ЯКУ-СИТУАЦИИ, ОТСУТСТВУЮЩЕЙ В ДРУГИХ РАЗНОВИДНОСТЯХ МАДЖОНГА, ПОЛУЧИЛА НАЗВАНИЕ ВСЯ ЯПОНСКАЯ ВЕРСИЯ ИГРЫ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DD98B3-12D6-9C11-8DEC-383DC50E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4" y="1774447"/>
            <a:ext cx="4810091" cy="34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311BC-B5F2-0FA9-6B05-95ADC1D8517C}"/>
              </a:ext>
            </a:extLst>
          </p:cNvPr>
          <p:cNvSpPr txBox="1"/>
          <p:nvPr/>
        </p:nvSpPr>
        <p:spPr>
          <a:xfrm>
            <a:off x="7232779" y="1440404"/>
            <a:ext cx="4477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1. </a:t>
            </a:r>
            <a:r>
              <a:rPr lang="ru-RU" dirty="0"/>
              <a:t>Игрок на своем ходу говорит: «</a:t>
            </a:r>
            <a:r>
              <a:rPr lang="ru-RU" dirty="0" err="1"/>
              <a:t>Риичи</a:t>
            </a:r>
            <a:r>
              <a:rPr lang="ru-RU" dirty="0"/>
              <a:t>». </a:t>
            </a:r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2. </a:t>
            </a:r>
            <a:r>
              <a:rPr lang="ru-RU" dirty="0"/>
              <a:t>Сбрасывает </a:t>
            </a:r>
            <a:r>
              <a:rPr lang="ru-RU" dirty="0" err="1"/>
              <a:t>тайл</a:t>
            </a:r>
            <a:r>
              <a:rPr lang="ru-RU" dirty="0"/>
              <a:t> в </a:t>
            </a:r>
            <a:r>
              <a:rPr lang="ru-RU" dirty="0" err="1"/>
              <a:t>дискард</a:t>
            </a:r>
            <a:r>
              <a:rPr lang="ru-RU" dirty="0"/>
              <a:t> и кладет его боком. </a:t>
            </a:r>
          </a:p>
          <a:p>
            <a:pPr>
              <a:buClr>
                <a:srgbClr val="C00000"/>
              </a:buClr>
            </a:pPr>
            <a:r>
              <a:rPr lang="ru-RU" b="1" dirty="0">
                <a:solidFill>
                  <a:srgbClr val="C00000"/>
                </a:solidFill>
              </a:rPr>
              <a:t>3. </a:t>
            </a:r>
            <a:r>
              <a:rPr lang="ru-RU" dirty="0"/>
              <a:t>Кладет перед своим </a:t>
            </a:r>
            <a:r>
              <a:rPr lang="ru-RU" dirty="0" err="1"/>
              <a:t>дискардом</a:t>
            </a:r>
            <a:r>
              <a:rPr lang="ru-RU" dirty="0"/>
              <a:t> палочку в 1000 очков.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FBC74-018C-44EA-52A6-1E95EC0FD4DC}"/>
              </a:ext>
            </a:extLst>
          </p:cNvPr>
          <p:cNvSpPr txBox="1"/>
          <p:nvPr/>
        </p:nvSpPr>
        <p:spPr>
          <a:xfrm>
            <a:off x="618836" y="5664082"/>
            <a:ext cx="1109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Однако после объявления </a:t>
            </a:r>
            <a:r>
              <a:rPr lang="ru-RU" b="1" dirty="0" err="1">
                <a:solidFill>
                  <a:srgbClr val="C00000"/>
                </a:solidFill>
              </a:rPr>
              <a:t>риичи</a:t>
            </a:r>
            <a:r>
              <a:rPr lang="ru-RU" b="1" dirty="0">
                <a:solidFill>
                  <a:srgbClr val="C00000"/>
                </a:solidFill>
              </a:rPr>
              <a:t> игрок не может изменять состав руки и должен сбрасывать все приходящие со стены </a:t>
            </a:r>
            <a:r>
              <a:rPr lang="ru-RU" b="1" dirty="0" err="1">
                <a:solidFill>
                  <a:srgbClr val="C00000"/>
                </a:solidFill>
              </a:rPr>
              <a:t>тайлы</a:t>
            </a:r>
            <a:r>
              <a:rPr lang="ru-RU" b="1" dirty="0">
                <a:solidFill>
                  <a:srgbClr val="C00000"/>
                </a:solidFill>
              </a:rPr>
              <a:t>, кроме выигрышного.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73DCD-9264-0F53-3EE3-829C8AB16259}"/>
              </a:ext>
            </a:extLst>
          </p:cNvPr>
          <p:cNvSpPr txBox="1"/>
          <p:nvPr/>
        </p:nvSpPr>
        <p:spPr>
          <a:xfrm>
            <a:off x="7592292" y="3275244"/>
            <a:ext cx="4200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победе после </a:t>
            </a:r>
            <a:r>
              <a:rPr lang="ru-RU" dirty="0" err="1"/>
              <a:t>риичи</a:t>
            </a:r>
            <a:r>
              <a:rPr lang="ru-RU" dirty="0"/>
              <a:t> игрок получает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за </a:t>
            </a:r>
            <a:r>
              <a:rPr lang="ru-RU" dirty="0" err="1"/>
              <a:t>риичи</a:t>
            </a:r>
            <a:r>
              <a:rPr lang="ru-RU" dirty="0"/>
              <a:t>. Кроме того, при победе после </a:t>
            </a:r>
            <a:r>
              <a:rPr lang="ru-RU" dirty="0" err="1"/>
              <a:t>риичи</a:t>
            </a:r>
            <a:r>
              <a:rPr lang="ru-RU" dirty="0"/>
              <a:t> открываются дополнительные индикаторы дор, лежащие под открытыми индикаторами. И если такие доры оказываются в руке у победившего, они тоже учитываются в ее стоимости. 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ADDDFA9-B37B-71B9-9B40-CABE8E92227B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ПОРЯДОК ОБЪЯВЛЕНИЯ </a:t>
            </a:r>
            <a:r>
              <a:rPr lang="ru-RU" sz="3600" dirty="0" err="1"/>
              <a:t>РИИЧИ</a:t>
            </a:r>
            <a:endParaRPr lang="ru-RU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4A847-D1D0-7216-B143-43CF266DD75C}"/>
              </a:ext>
            </a:extLst>
          </p:cNvPr>
          <p:cNvSpPr txBox="1"/>
          <p:nvPr/>
        </p:nvSpPr>
        <p:spPr>
          <a:xfrm>
            <a:off x="1710813" y="319473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6827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62D5CB-99FE-CBD9-5FC1-F97D8BFB1190}"/>
              </a:ext>
            </a:extLst>
          </p:cNvPr>
          <p:cNvSpPr txBox="1"/>
          <p:nvPr/>
        </p:nvSpPr>
        <p:spPr>
          <a:xfrm>
            <a:off x="270486" y="2018974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</a:rPr>
              <a:t>Иппацу</a:t>
            </a:r>
            <a:r>
              <a:rPr lang="ru-RU" dirty="0"/>
              <a:t> – это победа на первом круге после объявления </a:t>
            </a:r>
            <a:r>
              <a:rPr lang="ru-RU" dirty="0" err="1"/>
              <a:t>риичи</a:t>
            </a:r>
            <a:r>
              <a:rPr lang="ru-RU" dirty="0"/>
              <a:t>. Не засчитывается, если между </a:t>
            </a:r>
            <a:r>
              <a:rPr lang="ru-RU" dirty="0" err="1"/>
              <a:t>риичи</a:t>
            </a:r>
            <a:r>
              <a:rPr lang="ru-RU" dirty="0"/>
              <a:t> и победой кто-либо объявил любой сет. </a:t>
            </a:r>
            <a:r>
              <a:rPr lang="ru-RU" b="1" dirty="0"/>
              <a:t>Стоимость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2275E-7981-DB9F-65E1-3C293F78AF3C}"/>
              </a:ext>
            </a:extLst>
          </p:cNvPr>
          <p:cNvSpPr txBox="1"/>
          <p:nvPr/>
        </p:nvSpPr>
        <p:spPr>
          <a:xfrm>
            <a:off x="270486" y="3662149"/>
            <a:ext cx="112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</a:rPr>
              <a:t>Мензен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цумо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– победа по </a:t>
            </a:r>
            <a:r>
              <a:rPr lang="ru-RU" dirty="0" err="1"/>
              <a:t>цумо</a:t>
            </a:r>
            <a:r>
              <a:rPr lang="ru-RU" dirty="0"/>
              <a:t> с закрытой рукой. </a:t>
            </a:r>
            <a:r>
              <a:rPr lang="ru-RU" b="1" dirty="0"/>
              <a:t>Стоимость</a:t>
            </a:r>
            <a:r>
              <a:rPr lang="ru-RU" dirty="0"/>
              <a:t>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AB61960-D723-4BDE-FAC8-3193C09082D6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ДРУГИЕ ЧАСТЫЕ ЯКУ-СИТУАЦИИ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EED1B-7F5E-6C08-F177-901AB7F9B125}"/>
              </a:ext>
            </a:extLst>
          </p:cNvPr>
          <p:cNvSpPr txBox="1"/>
          <p:nvPr/>
        </p:nvSpPr>
        <p:spPr>
          <a:xfrm>
            <a:off x="199084" y="502832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По умолчанию яку сочетаются между собой, и если в руке одновременно выполняются несколько яку, то их стоимости складываются. Однако некоторые яку не сочетаются…</a:t>
            </a:r>
          </a:p>
        </p:txBody>
      </p:sp>
    </p:spTree>
    <p:extLst>
      <p:ext uri="{BB962C8B-B14F-4D97-AF65-F5344CB8AC3E}">
        <p14:creationId xmlns:p14="http://schemas.microsoft.com/office/powerpoint/2010/main" val="366040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НЕСОЧЕТАЕМЫЕ ЯКУ</a:t>
            </a:r>
          </a:p>
        </p:txBody>
      </p:sp>
    </p:spTree>
    <p:extLst>
      <p:ext uri="{BB962C8B-B14F-4D97-AF65-F5344CB8AC3E}">
        <p14:creationId xmlns:p14="http://schemas.microsoft.com/office/powerpoint/2010/main" val="1311362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26F13A3-0460-BF3D-EFD1-269520E5AF74}"/>
              </a:ext>
            </a:extLst>
          </p:cNvPr>
          <p:cNvSpPr/>
          <p:nvPr/>
        </p:nvSpPr>
        <p:spPr>
          <a:xfrm>
            <a:off x="270485" y="303672"/>
            <a:ext cx="11262049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ИЗ-ЗА ПРОТИВОРЕЧАЩИХ ДРУГ ДРУГУ УСЛОВИЙ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3BEE2C-2D5A-0E5F-677E-4AA507B6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095" y="1756176"/>
            <a:ext cx="334428" cy="4463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425333-7650-BA2A-0480-D3F4C8AF2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60" y="1756176"/>
            <a:ext cx="334428" cy="44635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9A5705-F34E-8BCA-588B-EDC6D52F3B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798935" y="1765689"/>
            <a:ext cx="340001" cy="4604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BE5BEC-68B0-752D-1D2D-00AAFFE55D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424" y="1765689"/>
            <a:ext cx="347444" cy="46738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ECF875-9159-8757-E1CE-C08D16729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206" y="1774192"/>
            <a:ext cx="324019" cy="43437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3E52F65-34B4-A114-F0E1-5B81ED3CCD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70316" y="1771768"/>
            <a:ext cx="350256" cy="4571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F80AA54-6858-59A7-2AD6-63286D98B97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7373" y="1761195"/>
            <a:ext cx="334411" cy="442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F67DD1-FDBA-A544-049B-F39DBF9B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222" y="1756176"/>
            <a:ext cx="334428" cy="44635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A33E8F-AD7C-8EB0-54B0-663A5DD7F3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648951">
            <a:off x="3678051" y="1769358"/>
            <a:ext cx="339495" cy="4297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5CEA7D-C84A-4276-1603-1CFF77CA319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057" y="1750579"/>
            <a:ext cx="334411" cy="442268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4F6A11-E6AB-46E2-0670-A413D4FDD0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424565" y="1810102"/>
            <a:ext cx="334427" cy="45710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76F5C9-5E84-380B-5DC3-291C350124E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570" y="1769758"/>
            <a:ext cx="334428" cy="457111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0FA244-B506-A31A-5522-7F8D3D7D4F7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873" y="1761195"/>
            <a:ext cx="334428" cy="4571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122CD3-FA6E-A78F-A419-C105FA0CF091}"/>
              </a:ext>
            </a:extLst>
          </p:cNvPr>
          <p:cNvSpPr txBox="1"/>
          <p:nvPr/>
        </p:nvSpPr>
        <p:spPr>
          <a:xfrm>
            <a:off x="270485" y="1095484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Тан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яо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якухай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4489B0-1758-34D3-A893-517D5545D5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0973" y="2433259"/>
            <a:ext cx="315724" cy="42325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AB168ED6-530B-010D-C6B7-8DE2F3C7D5C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291486" y="2419984"/>
            <a:ext cx="341290" cy="4454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3DF477-0B5E-4093-4F2E-5DB31E42C3C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7992" y="2368268"/>
            <a:ext cx="325850" cy="430946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D64300-8A73-B313-C507-451D50C24FD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699906" y="2428534"/>
            <a:ext cx="330804" cy="41875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1F6FF5A-7BF0-A0F2-A90E-D05C5E264F3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963" y="2363643"/>
            <a:ext cx="325850" cy="430946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15C27B9-A805-65C5-1640-9C018833DC6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091" y="2433165"/>
            <a:ext cx="336037" cy="444040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E91269F5-A38C-A623-6575-A0E14CD4D18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21" y="2421361"/>
            <a:ext cx="341289" cy="450981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8EACFF98-CA1C-B6DC-9655-C845E2733D4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13" y="2422641"/>
            <a:ext cx="341289" cy="450981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8F353A-32E2-B14E-7CCB-3AADF2C0C33E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238" y="2431964"/>
            <a:ext cx="358996" cy="462654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CBCF95-9B20-1554-CFB8-D9C47908CE17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7826" y="2437264"/>
            <a:ext cx="358996" cy="46265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22F6F6-AD19-DFEE-841C-8122610883A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228" y="2326541"/>
            <a:ext cx="358996" cy="467146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BE49BA-22FF-390E-F1E4-8A759819E04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2405" y="2319185"/>
            <a:ext cx="358996" cy="467146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427909-9C9B-7E76-3E7D-39E082337F9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50575" y="2331518"/>
            <a:ext cx="358997" cy="4671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94FBAEF-CCB8-64AC-E540-70D32E0C0D10}"/>
              </a:ext>
            </a:extLst>
          </p:cNvPr>
          <p:cNvSpPr txBox="1"/>
          <p:nvPr/>
        </p:nvSpPr>
        <p:spPr>
          <a:xfrm>
            <a:off x="270485" y="3028226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Тойтой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71A190C-A4CA-F215-52C0-C3C2099FB34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33" y="4302450"/>
            <a:ext cx="363572" cy="47371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338094F-67F2-BA70-6DEF-7541B216535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321" y="4297775"/>
            <a:ext cx="363572" cy="473712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ADB506-B12D-2F28-9C6F-617792909D9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740" y="4297774"/>
            <a:ext cx="341338" cy="448730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6025E6-9A17-B20F-7498-615C3A8BC3E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3010" y="4294886"/>
            <a:ext cx="359351" cy="473711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8CFEBD-693E-FF8E-4575-4744D79B56B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5962" y="4294432"/>
            <a:ext cx="359779" cy="45142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6B37FE-80BF-61A2-2AA6-0DA66BD7ECCE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283" y="4281516"/>
            <a:ext cx="341338" cy="448730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9334AE-E7F5-1671-8130-8C81F8C6655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235" y="4266039"/>
            <a:ext cx="359351" cy="473711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37D2C5-44DF-5F3D-7CF5-363EA1CD578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130" y="4271900"/>
            <a:ext cx="359779" cy="451427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1E69279F-3674-9C8A-E327-A5A873A5618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287870" y="4267023"/>
            <a:ext cx="358292" cy="467599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E240D8-F62C-6ED7-8483-F9981299A36D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700292" y="4275806"/>
            <a:ext cx="347286" cy="439615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56C65A-0B87-4343-53F7-754FC69A5D36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6337" y="4268715"/>
            <a:ext cx="331455" cy="452426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E3F9E6-9AC6-05EB-F13E-F258DD1A4B5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19" y="3610865"/>
            <a:ext cx="341460" cy="44889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0BE66E-BA82-EF63-FE17-CBB9F1FE7B2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899" y="3611202"/>
            <a:ext cx="341460" cy="44889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F66B98-9284-DFBB-640F-A059F522B43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8003" y="3617074"/>
            <a:ext cx="341460" cy="448891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5F74D3-F14F-50CD-3421-C2EA3FC8AA96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8865" y="3589471"/>
            <a:ext cx="341460" cy="464779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62E1B6-31A9-10D6-5CD7-644F2C8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431" y="3598020"/>
            <a:ext cx="341460" cy="464779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94C60AB-4974-35B7-2F99-48237248201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535" y="3603000"/>
            <a:ext cx="341460" cy="464779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E98EA64-7990-D6FE-1876-03F48E60448E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235" y="3575046"/>
            <a:ext cx="341461" cy="45159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F2BD6A7-513F-A668-7930-5B52C0899C4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875" y="3571428"/>
            <a:ext cx="341461" cy="451592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657C871E-8D49-523C-9B18-78404C6C8E24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293" y="3578616"/>
            <a:ext cx="341461" cy="45159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420C0C-19AE-DD85-6080-25B4C2859F5F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651741" y="3567556"/>
            <a:ext cx="345053" cy="439552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0FD48C-3AFE-3443-A6F2-8D9437BE4F7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063159" y="3569300"/>
            <a:ext cx="345053" cy="439552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163E12-68ED-3566-6D0B-DE4E592F0EBA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259" y="3558790"/>
            <a:ext cx="343220" cy="455750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BB05B07-7351-DDE6-1EDA-1B1604F22C8B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544" y="3562827"/>
            <a:ext cx="343220" cy="45575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52DEAB-9EE3-D6AB-1557-96EA5A3FE9B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573" y="4233558"/>
            <a:ext cx="347050" cy="473712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61DBAB-6890-A424-E9F7-C31CD8D81587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568" y="4233557"/>
            <a:ext cx="359762" cy="46785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3B574FD-77CE-2647-8FA9-BA2D3D064007}"/>
              </a:ext>
            </a:extLst>
          </p:cNvPr>
          <p:cNvSpPr txBox="1"/>
          <p:nvPr/>
        </p:nvSpPr>
        <p:spPr>
          <a:xfrm>
            <a:off x="292141" y="4900463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Иццу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санщоку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DC7FA0AA-1BEA-DBD4-C376-4A7F00E3425B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46" y="5483881"/>
            <a:ext cx="396881" cy="533378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7392BD-BE33-B118-F497-09D269AD83E4}"/>
              </a:ext>
            </a:extLst>
          </p:cNvPr>
          <p:cNvPicPr>
            <a:picLocks noChangeAspect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119" y="5503223"/>
            <a:ext cx="386738" cy="526410"/>
          </a:xfrm>
          <a:prstGeom prst="rect">
            <a:avLst/>
          </a:prstGeom>
        </p:spPr>
      </p:pic>
      <p:pic>
        <p:nvPicPr>
          <p:cNvPr id="66" name="Рисунок 6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5F622A-DDE9-309F-C275-B3B03BD4AEEA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013" y="5503222"/>
            <a:ext cx="386739" cy="528611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2B6EEE-8A86-6FBB-CD12-2787646C48E5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020" y="5511037"/>
            <a:ext cx="386738" cy="508414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01FEE0-FFF9-DFB3-2ABA-B0F425BB3690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818" y="5524889"/>
            <a:ext cx="386738" cy="508413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B68FA968-7341-E02F-4FDB-4B8428C16871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7723" y="5507903"/>
            <a:ext cx="395116" cy="522108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6F3AB7-5290-FD44-2E26-A87E6EB65671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5383" y="5507902"/>
            <a:ext cx="383522" cy="510659"/>
          </a:xfrm>
          <a:prstGeom prst="rect">
            <a:avLst/>
          </a:prstGeom>
        </p:spPr>
      </p:pic>
      <p:pic>
        <p:nvPicPr>
          <p:cNvPr id="71" name="Рисунок 7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C7E345-D3AD-8CA3-938D-5EE05218B0D6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0431" y="5507902"/>
            <a:ext cx="376576" cy="504827"/>
          </a:xfrm>
          <a:prstGeom prst="rect">
            <a:avLst/>
          </a:prstGeom>
        </p:spPr>
      </p:pic>
      <p:pic>
        <p:nvPicPr>
          <p:cNvPr id="72" name="Рисунок 71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707B9D4-A36D-E351-C066-3D2817593A78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909693" y="5497606"/>
            <a:ext cx="411265" cy="536734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B50D09-1277-907F-1812-4FB59CBC2F95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7186" y="5499320"/>
            <a:ext cx="411266" cy="520605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00E9B4-4575-E175-4EA7-847B77E1B195}"/>
              </a:ext>
            </a:extLst>
          </p:cNvPr>
          <p:cNvPicPr>
            <a:picLocks noChangeAspect="1"/>
          </p:cNvPicPr>
          <p:nvPr/>
        </p:nvPicPr>
        <p:blipFill rotWithShape="1"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233" y="5492359"/>
            <a:ext cx="385051" cy="525583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A92D56BB-23F0-7153-BF41-F68A6B7F96CD}"/>
              </a:ext>
            </a:extLst>
          </p:cNvPr>
          <p:cNvPicPr>
            <a:picLocks noChangeAspect="1"/>
          </p:cNvPicPr>
          <p:nvPr/>
        </p:nvPicPr>
        <p:blipFill rotWithShape="1"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400" y="5492359"/>
            <a:ext cx="376577" cy="498033"/>
          </a:xfrm>
          <a:prstGeom prst="rect">
            <a:avLst/>
          </a:prstGeom>
        </p:spPr>
      </p:pic>
      <p:pic>
        <p:nvPicPr>
          <p:cNvPr id="76" name="Рисунок 7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36D705-DC19-C6B2-749E-E2A110B7A375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002732" y="5483880"/>
            <a:ext cx="390962" cy="498033"/>
          </a:xfrm>
          <a:prstGeom prst="rect">
            <a:avLst/>
          </a:prstGeom>
        </p:spPr>
      </p:pic>
      <p:pic>
        <p:nvPicPr>
          <p:cNvPr id="77" name="Рисунок 7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45B373-50EB-B0BF-A770-08CD02A8EFE6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751" y="6194890"/>
            <a:ext cx="395568" cy="508376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72B821-AB5C-E1D0-B9C8-24B803526066}"/>
              </a:ext>
            </a:extLst>
          </p:cNvPr>
          <p:cNvPicPr>
            <a:picLocks noChangeAspect="1"/>
          </p:cNvPicPr>
          <p:nvPr/>
        </p:nvPicPr>
        <p:blipFill rotWithShape="1"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444" y="6175485"/>
            <a:ext cx="395569" cy="518754"/>
          </a:xfrm>
          <a:prstGeom prst="rect">
            <a:avLst/>
          </a:prstGeom>
        </p:spPr>
      </p:pic>
      <p:pic>
        <p:nvPicPr>
          <p:cNvPr id="79" name="Рисунок 7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E65B02-4011-6102-3BCC-A31FDFA22314}"/>
              </a:ext>
            </a:extLst>
          </p:cNvPr>
          <p:cNvPicPr>
            <a:picLocks noChangeAspect="1"/>
          </p:cNvPicPr>
          <p:nvPr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904" y="6175485"/>
            <a:ext cx="403234" cy="505792"/>
          </a:xfrm>
          <a:prstGeom prst="rect">
            <a:avLst/>
          </a:prstGeom>
        </p:spPr>
      </p:pic>
      <p:pic>
        <p:nvPicPr>
          <p:cNvPr id="80" name="Рисунок 7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97E237-B7F6-48F3-D656-6A3DEEB784EB}"/>
              </a:ext>
            </a:extLst>
          </p:cNvPr>
          <p:cNvPicPr>
            <a:picLocks noChangeAspect="1"/>
          </p:cNvPicPr>
          <p:nvPr/>
        </p:nvPicPr>
        <p:blipFill rotWithShape="1"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931" y="6148836"/>
            <a:ext cx="394209" cy="530289"/>
          </a:xfrm>
          <a:prstGeom prst="rect">
            <a:avLst/>
          </a:prstGeom>
        </p:spPr>
      </p:pic>
      <p:pic>
        <p:nvPicPr>
          <p:cNvPr id="81" name="Рисунок 8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F85893-CE2C-BAE1-3006-064F347DF06C}"/>
              </a:ext>
            </a:extLst>
          </p:cNvPr>
          <p:cNvPicPr>
            <a:picLocks noChangeAspect="1"/>
          </p:cNvPicPr>
          <p:nvPr/>
        </p:nvPicPr>
        <p:blipFill rotWithShape="1"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14395" y="6164138"/>
            <a:ext cx="399823" cy="490617"/>
          </a:xfrm>
          <a:prstGeom prst="rect">
            <a:avLst/>
          </a:prstGeom>
        </p:spPr>
      </p:pic>
      <p:pic>
        <p:nvPicPr>
          <p:cNvPr id="82" name="Рисунок 8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0D9435-94C5-78A6-A2EB-B27122A092D2}"/>
              </a:ext>
            </a:extLst>
          </p:cNvPr>
          <p:cNvPicPr>
            <a:picLocks noChangeAspect="1"/>
          </p:cNvPicPr>
          <p:nvPr/>
        </p:nvPicPr>
        <p:blipFill rotWithShape="1"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870617" y="6165524"/>
            <a:ext cx="392904" cy="507476"/>
          </a:xfrm>
          <a:prstGeom prst="rect">
            <a:avLst/>
          </a:prstGeom>
        </p:spPr>
      </p:pic>
      <p:pic>
        <p:nvPicPr>
          <p:cNvPr id="83" name="Рисунок 8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7B1DE5A-457A-7CA6-13B9-DDBD1AEDC122}"/>
              </a:ext>
            </a:extLst>
          </p:cNvPr>
          <p:cNvPicPr>
            <a:picLocks noChangeAspect="1"/>
          </p:cNvPicPr>
          <p:nvPr/>
        </p:nvPicPr>
        <p:blipFill rotWithShape="1"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1862" y="6140762"/>
            <a:ext cx="400276" cy="520545"/>
          </a:xfrm>
          <a:prstGeom prst="rect">
            <a:avLst/>
          </a:prstGeom>
        </p:spPr>
      </p:pic>
      <p:pic>
        <p:nvPicPr>
          <p:cNvPr id="84" name="Рисунок 8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9DD6CE-948A-E615-B41E-DDC05D8009DE}"/>
              </a:ext>
            </a:extLst>
          </p:cNvPr>
          <p:cNvPicPr>
            <a:picLocks noChangeAspect="1"/>
          </p:cNvPicPr>
          <p:nvPr/>
        </p:nvPicPr>
        <p:blipFill rotWithShape="1"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190555" y="6134751"/>
            <a:ext cx="413115" cy="526254"/>
          </a:xfrm>
          <a:prstGeom prst="rect">
            <a:avLst/>
          </a:prstGeom>
        </p:spPr>
      </p:pic>
      <p:pic>
        <p:nvPicPr>
          <p:cNvPr id="85" name="Рисунок 8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D188A0E-466B-12FD-5F5E-2B20DA0A1DCD}"/>
              </a:ext>
            </a:extLst>
          </p:cNvPr>
          <p:cNvPicPr>
            <a:picLocks noChangeAspect="1"/>
          </p:cNvPicPr>
          <p:nvPr/>
        </p:nvPicPr>
        <p:blipFill rotWithShape="1"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2131" y="6150252"/>
            <a:ext cx="413115" cy="537568"/>
          </a:xfrm>
          <a:prstGeom prst="rect">
            <a:avLst/>
          </a:prstGeom>
        </p:spPr>
      </p:pic>
      <p:pic>
        <p:nvPicPr>
          <p:cNvPr id="86" name="Рисунок 8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96E10F-58A5-158E-EFB2-2F5505E2AED9}"/>
              </a:ext>
            </a:extLst>
          </p:cNvPr>
          <p:cNvPicPr>
            <a:picLocks noChangeAspect="1"/>
          </p:cNvPicPr>
          <p:nvPr/>
        </p:nvPicPr>
        <p:blipFill rotWithShape="1"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705" y="6158201"/>
            <a:ext cx="413115" cy="537568"/>
          </a:xfrm>
          <a:prstGeom prst="rect">
            <a:avLst/>
          </a:prstGeom>
        </p:spPr>
      </p:pic>
      <p:pic>
        <p:nvPicPr>
          <p:cNvPr id="87" name="Рисунок 8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864ED6-E231-3B3F-6DDE-0A217FC861B7}"/>
              </a:ext>
            </a:extLst>
          </p:cNvPr>
          <p:cNvPicPr>
            <a:picLocks noChangeAspect="1"/>
          </p:cNvPicPr>
          <p:nvPr/>
        </p:nvPicPr>
        <p:blipFill rotWithShape="1"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6253" y="6181642"/>
            <a:ext cx="375882" cy="503897"/>
          </a:xfrm>
          <a:prstGeom prst="rect">
            <a:avLst/>
          </a:prstGeom>
        </p:spPr>
      </p:pic>
      <p:pic>
        <p:nvPicPr>
          <p:cNvPr id="88" name="Рисунок 87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4E95647-7136-7BE8-BC3C-ECB01C1E36DD}"/>
              </a:ext>
            </a:extLst>
          </p:cNvPr>
          <p:cNvPicPr>
            <a:picLocks noChangeAspect="1"/>
          </p:cNvPicPr>
          <p:nvPr/>
        </p:nvPicPr>
        <p:blipFill rotWithShape="1"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9875" y="6169216"/>
            <a:ext cx="406319" cy="530277"/>
          </a:xfrm>
          <a:prstGeom prst="rect">
            <a:avLst/>
          </a:prstGeom>
        </p:spPr>
      </p:pic>
      <p:pic>
        <p:nvPicPr>
          <p:cNvPr id="89" name="Рисунок 8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DBE01D-FBA2-6EBE-99D9-BE82DEA6B3F0}"/>
              </a:ext>
            </a:extLst>
          </p:cNvPr>
          <p:cNvPicPr>
            <a:picLocks noChangeAspect="1"/>
          </p:cNvPicPr>
          <p:nvPr/>
        </p:nvPicPr>
        <p:blipFill rotWithShape="1"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52029" y="6184321"/>
            <a:ext cx="393836" cy="4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1757B-86E8-578C-47B2-FD17EBA0BEAA}"/>
              </a:ext>
            </a:extLst>
          </p:cNvPr>
          <p:cNvSpPr txBox="1"/>
          <p:nvPr/>
        </p:nvSpPr>
        <p:spPr>
          <a:xfrm>
            <a:off x="9389329" y="3498548"/>
            <a:ext cx="1786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Пары не могут одновременно считаться за </a:t>
            </a:r>
            <a:r>
              <a:rPr lang="ru-RU" b="1" dirty="0" err="1"/>
              <a:t>чи</a:t>
            </a:r>
            <a:endParaRPr lang="ru-RU" b="1" dirty="0"/>
          </a:p>
          <a:p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DA59ED9-FB00-58F5-5AD5-474414855FF5}"/>
              </a:ext>
            </a:extLst>
          </p:cNvPr>
          <p:cNvSpPr/>
          <p:nvPr/>
        </p:nvSpPr>
        <p:spPr>
          <a:xfrm>
            <a:off x="172162" y="259893"/>
            <a:ext cx="12019838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ИЗ-ЗА ТОГО, ЧТО СТРУКТУРЫ НЕЛЬЗЯ ПОСЧИТАТЬ ДВАЖДЫ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5F006-4C15-09B7-B7B0-172FA3EAE139}"/>
              </a:ext>
            </a:extLst>
          </p:cNvPr>
          <p:cNvSpPr txBox="1"/>
          <p:nvPr/>
        </p:nvSpPr>
        <p:spPr>
          <a:xfrm>
            <a:off x="156741" y="1197407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79A173-2F53-F400-E44F-17060DCA3AB0}"/>
              </a:ext>
            </a:extLst>
          </p:cNvPr>
          <p:cNvSpPr txBox="1"/>
          <p:nvPr/>
        </p:nvSpPr>
        <p:spPr>
          <a:xfrm>
            <a:off x="280894" y="3782044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r>
              <a:rPr lang="ru-RU" sz="3200" b="1" dirty="0">
                <a:solidFill>
                  <a:srgbClr val="C00000"/>
                </a:solidFill>
              </a:rPr>
              <a:t> и </a:t>
            </a:r>
            <a:r>
              <a:rPr lang="ru-RU" sz="3200" b="1" dirty="0" err="1">
                <a:solidFill>
                  <a:srgbClr val="C00000"/>
                </a:solidFill>
              </a:rPr>
              <a:t>пинфу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C2B253-EA94-3E32-E8A5-3C9680ADA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4" y="2793090"/>
            <a:ext cx="608469" cy="7927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E37BFD-EDF4-2C16-4583-F20B89D8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406" y="2788660"/>
            <a:ext cx="608469" cy="79279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B6E3F8-5705-ADF3-8191-6536F5EED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139" y="2789521"/>
            <a:ext cx="571259" cy="750989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7D702E-78A9-DEF8-62D8-E632D06DA1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7674" y="2763933"/>
            <a:ext cx="601406" cy="79279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35002B-BBDD-2A17-5D23-A6AF650B99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470" y="2763934"/>
            <a:ext cx="602123" cy="755504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954399-8BB6-EF0E-4519-F5E6CCF5CB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806" y="2768631"/>
            <a:ext cx="571259" cy="75098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955424-0257-11A0-FFD8-9E5B843E8D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341" y="2743043"/>
            <a:ext cx="601406" cy="792798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1089B5-ADE2-8D90-4993-7ECF17674B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137" y="2743044"/>
            <a:ext cx="602123" cy="755504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9E5B224D-A155-AFDE-A276-20F5F1A669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26885" y="2716453"/>
            <a:ext cx="599635" cy="782570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D0A2CA-0A6B-782D-BFA0-FA404CB289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98398" y="2745115"/>
            <a:ext cx="581214" cy="735735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6D0E51-B383-24D7-472F-3BA9C1FF74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612" y="2701355"/>
            <a:ext cx="554719" cy="757175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45DD850-DF79-798C-8872-7A13C1D41B6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3796" y="2702276"/>
            <a:ext cx="591524" cy="807411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A5A96B-D14B-1507-4229-D5B18CDA940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302" y="2702276"/>
            <a:ext cx="613190" cy="797432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DF3815-BD09-65EE-F34C-8BF5474FA0D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6" y="5436970"/>
            <a:ext cx="577958" cy="742780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CA4C74-11CB-0AAE-428B-05734DD38B2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02" y="5414657"/>
            <a:ext cx="577960" cy="757944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1DC303-0EB9-F603-D7E5-063CB172074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8555" y="5434124"/>
            <a:ext cx="589160" cy="739006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24C8080-EC6D-F50A-185C-846359D3B8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9247" y="5422855"/>
            <a:ext cx="571464" cy="751259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074292-F006-5FF7-1A81-4A7106D54B0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707" y="5399446"/>
            <a:ext cx="605380" cy="798035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8BE71F-0943-F758-C752-6F5BDAB2158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2553" y="5392567"/>
            <a:ext cx="591676" cy="793184"/>
          </a:xfrm>
          <a:prstGeom prst="rect">
            <a:avLst/>
          </a:prstGeom>
        </p:spPr>
      </p:pic>
      <p:pic>
        <p:nvPicPr>
          <p:cNvPr id="53" name="Рисунок 5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412DA9B5-DEF0-7158-8C5E-4C35FD69C98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970894" y="5399446"/>
            <a:ext cx="620126" cy="809313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33844B-017D-9FB0-05A2-050ED72409C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558988" y="5420580"/>
            <a:ext cx="601075" cy="760876"/>
          </a:xfrm>
          <a:prstGeom prst="rect">
            <a:avLst/>
          </a:prstGeom>
        </p:spPr>
      </p:pic>
      <p:pic>
        <p:nvPicPr>
          <p:cNvPr id="55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4A8F71-7DA5-346A-CAC3-9C6BE3E0DB0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761" y="5378038"/>
            <a:ext cx="591524" cy="807411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B19F37-767F-21E2-7718-4E0BDFBF0A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5267" y="5378038"/>
            <a:ext cx="613190" cy="79743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53DEDF-B978-1E2D-76AD-7F031E87C01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297834" y="5400358"/>
            <a:ext cx="637836" cy="80741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B36453-DC80-160F-6F4B-A25B6391619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514" y="4531403"/>
            <a:ext cx="586545" cy="7882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F58CF8-1FB7-25F5-6589-96DB82106AB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7558" y="4537746"/>
            <a:ext cx="586545" cy="788272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50E901-E5B3-F6B6-0238-E20874A070A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186" y="4563584"/>
            <a:ext cx="573434" cy="745730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4136E3-87B9-0B99-F5A1-6571B97F7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9766" y="4553471"/>
            <a:ext cx="573434" cy="745730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EC163682-8BE9-A516-0252-B606C6A2D41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6" y="4564182"/>
            <a:ext cx="605206" cy="799722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A34ABDAB-7601-8DD8-2BE0-21158BD1125F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551" y="4558904"/>
            <a:ext cx="605206" cy="799722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C622F9-FD08-6C62-C3EC-99D07BCEE8B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3066" y="4562421"/>
            <a:ext cx="605206" cy="803632"/>
          </a:xfrm>
          <a:prstGeom prst="rect">
            <a:avLst/>
          </a:prstGeom>
        </p:spPr>
      </p:pic>
      <p:pic>
        <p:nvPicPr>
          <p:cNvPr id="65" name="Рисунок 6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57A7EE-52C8-5BA8-3B5D-598CCA80FF0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220" y="4562421"/>
            <a:ext cx="605206" cy="803632"/>
          </a:xfrm>
          <a:prstGeom prst="rect">
            <a:avLst/>
          </a:prstGeom>
        </p:spPr>
      </p:pic>
      <p:pic>
        <p:nvPicPr>
          <p:cNvPr id="66" name="Рисунок 65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3A510CC2-0822-6391-4C6B-E864047ED20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8377" y="4513514"/>
            <a:ext cx="645380" cy="861775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8F6ADA-12B1-C168-FBBC-F6BC39DB910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2579" y="4555169"/>
            <a:ext cx="630958" cy="848764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D99474-5C5C-A8DA-FA38-76101AB98CB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2404" y="4562421"/>
            <a:ext cx="634545" cy="853590"/>
          </a:xfrm>
          <a:prstGeom prst="rect">
            <a:avLst/>
          </a:prstGeom>
        </p:spPr>
      </p:pic>
      <p:pic>
        <p:nvPicPr>
          <p:cNvPr id="69" name="Рисунок 6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DF85AC-06AB-02DE-CD6B-E1726F7FF3EA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2543" y="4553471"/>
            <a:ext cx="623459" cy="782030"/>
          </a:xfrm>
          <a:prstGeom prst="rect">
            <a:avLst/>
          </a:prstGeom>
        </p:spPr>
      </p:pic>
      <p:pic>
        <p:nvPicPr>
          <p:cNvPr id="70" name="Рисунок 6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1A072D-D4DE-3A47-99D1-A373FC4679D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2114" y="4553471"/>
            <a:ext cx="623326" cy="781863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FC0E8B20-2ED8-9D81-C77A-48198527D6E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762" y="1846616"/>
            <a:ext cx="586545" cy="788272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B6CC6B59-FC56-729D-C0F7-3783328E208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806" y="1852959"/>
            <a:ext cx="586545" cy="788272"/>
          </a:xfrm>
          <a:prstGeom prst="rect">
            <a:avLst/>
          </a:prstGeom>
        </p:spPr>
      </p:pic>
      <p:pic>
        <p:nvPicPr>
          <p:cNvPr id="73" name="Рисунок 7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6A4AEA-77E9-BEC0-A951-6C8365949EA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3434" y="1878797"/>
            <a:ext cx="573434" cy="745730"/>
          </a:xfrm>
          <a:prstGeom prst="rect">
            <a:avLst/>
          </a:prstGeom>
        </p:spPr>
      </p:pic>
      <p:pic>
        <p:nvPicPr>
          <p:cNvPr id="74" name="Рисунок 7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942FF5-E995-386E-C395-422A8DEC96A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014" y="1868684"/>
            <a:ext cx="573434" cy="745730"/>
          </a:xfrm>
          <a:prstGeom prst="rect">
            <a:avLst/>
          </a:prstGeom>
        </p:spPr>
      </p:pic>
      <p:pic>
        <p:nvPicPr>
          <p:cNvPr id="75" name="Рисунок 7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89AAC3B-EB90-91AA-D19B-F12D2FE2653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4" y="1879395"/>
            <a:ext cx="605206" cy="799722"/>
          </a:xfrm>
          <a:prstGeom prst="rect">
            <a:avLst/>
          </a:prstGeom>
        </p:spPr>
      </p:pic>
      <p:pic>
        <p:nvPicPr>
          <p:cNvPr id="76" name="Рисунок 7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59307AD-5F26-BDA8-F75C-8A5400F55FC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799" y="1874117"/>
            <a:ext cx="605206" cy="799722"/>
          </a:xfrm>
          <a:prstGeom prst="rect">
            <a:avLst/>
          </a:prstGeom>
        </p:spPr>
      </p:pic>
      <p:pic>
        <p:nvPicPr>
          <p:cNvPr id="77" name="Рисунок 7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65CE3B0-B23A-72F0-0467-B8B517C8CAD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0314" y="1877634"/>
            <a:ext cx="605206" cy="803632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FBDB868-FF42-5145-E8F4-4D9F801CAA6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468" y="1877634"/>
            <a:ext cx="605206" cy="803632"/>
          </a:xfrm>
          <a:prstGeom prst="rect">
            <a:avLst/>
          </a:prstGeom>
        </p:spPr>
      </p:pic>
      <p:pic>
        <p:nvPicPr>
          <p:cNvPr id="79" name="Рисунок 78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E151D5FF-4A9D-6EC8-A477-EBE841A1DAE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5625" y="1828727"/>
            <a:ext cx="645380" cy="861775"/>
          </a:xfrm>
          <a:prstGeom prst="rect">
            <a:avLst/>
          </a:prstGeom>
        </p:spPr>
      </p:pic>
      <p:pic>
        <p:nvPicPr>
          <p:cNvPr id="80" name="Рисунок 7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C9D422-753F-1942-4B6E-C3791FBC6B5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827" y="1870382"/>
            <a:ext cx="630958" cy="848764"/>
          </a:xfrm>
          <a:prstGeom prst="rect">
            <a:avLst/>
          </a:prstGeom>
        </p:spPr>
      </p:pic>
      <p:pic>
        <p:nvPicPr>
          <p:cNvPr id="81" name="Рисунок 8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275E4D-EA1F-5199-FDDB-988014D5AFF5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52" y="1877634"/>
            <a:ext cx="634545" cy="853590"/>
          </a:xfrm>
          <a:prstGeom prst="rect">
            <a:avLst/>
          </a:prstGeom>
        </p:spPr>
      </p:pic>
      <p:pic>
        <p:nvPicPr>
          <p:cNvPr id="82" name="Рисунок 8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9E841A3-BB4F-F060-4B56-72AED2D286C1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9791" y="1868684"/>
            <a:ext cx="623459" cy="782030"/>
          </a:xfrm>
          <a:prstGeom prst="rect">
            <a:avLst/>
          </a:prstGeom>
        </p:spPr>
      </p:pic>
      <p:pic>
        <p:nvPicPr>
          <p:cNvPr id="83" name="Рисунок 8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3D2697-8793-C49B-D2D9-5A90DCEA3E73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9362" y="1868684"/>
            <a:ext cx="623326" cy="781863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55A28F43-7D6C-032A-7321-39A06688F32A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556" y="5390842"/>
            <a:ext cx="596514" cy="788908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7917C783-3569-3732-A685-D8CC651D2610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5320" y="5372369"/>
            <a:ext cx="596514" cy="7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5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D2C41-1107-5F4E-4DF9-A06BEAE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" y="0"/>
            <a:ext cx="121627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43BA1-991A-C7F3-2B3E-B0480C8F5A1F}"/>
              </a:ext>
            </a:extLst>
          </p:cNvPr>
          <p:cNvSpPr txBox="1"/>
          <p:nvPr/>
        </p:nvSpPr>
        <p:spPr>
          <a:xfrm>
            <a:off x="1082039" y="5550079"/>
            <a:ext cx="10027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ВАШИ 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1422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8A1076E-BD7A-034C-50C3-10ACE58AE0F5}"/>
              </a:ext>
            </a:extLst>
          </p:cNvPr>
          <p:cNvSpPr/>
          <p:nvPr/>
        </p:nvSpPr>
        <p:spPr>
          <a:xfrm>
            <a:off x="251927" y="298579"/>
            <a:ext cx="6503436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 СЕГОДНЯШНЕМ ЗАНЯТИИ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7A58A-F549-3813-6BEB-1D9BC5C3BA9A}"/>
              </a:ext>
            </a:extLst>
          </p:cNvPr>
          <p:cNvSpPr txBox="1"/>
          <p:nvPr/>
        </p:nvSpPr>
        <p:spPr>
          <a:xfrm>
            <a:off x="1155830" y="2493312"/>
            <a:ext cx="6131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Принцип яку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Основные яку-комбинации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Яку-ситуации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Несочетаемые яку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ru-RU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CD02E5-F697-3562-6570-E326CF020B99}"/>
              </a:ext>
            </a:extLst>
          </p:cNvPr>
          <p:cNvSpPr/>
          <p:nvPr/>
        </p:nvSpPr>
        <p:spPr>
          <a:xfrm>
            <a:off x="923730" y="1603228"/>
            <a:ext cx="3890865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</a:rPr>
              <a:t>О ЧЕМ ПОГОВОРИМ…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7F8F80-9375-AFCF-0FD8-2279DFAA0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7358" y="1603228"/>
            <a:ext cx="2929802" cy="2854292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DD75808-E4FF-B8AF-7993-E47FEF0CBBFE}"/>
              </a:ext>
            </a:extLst>
          </p:cNvPr>
          <p:cNvSpPr/>
          <p:nvPr/>
        </p:nvSpPr>
        <p:spPr>
          <a:xfrm>
            <a:off x="8555351" y="4761841"/>
            <a:ext cx="2929802" cy="46251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…И С КЕМ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10566-F28B-48E0-0583-29C2E624B316}"/>
              </a:ext>
            </a:extLst>
          </p:cNvPr>
          <p:cNvSpPr txBox="1"/>
          <p:nvPr/>
        </p:nvSpPr>
        <p:spPr>
          <a:xfrm>
            <a:off x="8136294" y="5418162"/>
            <a:ext cx="3447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Имя лектора (и актуальное фото)</a:t>
            </a:r>
            <a:endParaRPr lang="en-US" sz="1600" b="0" i="0" u="none" strike="noStrike" baseline="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Инфо</a:t>
            </a:r>
            <a:r>
              <a:rPr lang="ru-RU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о лекторе</a:t>
            </a:r>
          </a:p>
          <a:p>
            <a:pPr algn="r"/>
            <a:r>
              <a:rPr lang="ru-RU" sz="16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B5F60AA-BBA3-3970-023C-BB1CA783D52F}"/>
              </a:ext>
            </a:extLst>
          </p:cNvPr>
          <p:cNvSpPr/>
          <p:nvPr/>
        </p:nvSpPr>
        <p:spPr>
          <a:xfrm rot="16200000">
            <a:off x="-705823" y="590951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F9F643A-C28F-60EB-491F-A0FA0DF8F131}"/>
              </a:ext>
            </a:extLst>
          </p:cNvPr>
          <p:cNvSpPr/>
          <p:nvPr/>
        </p:nvSpPr>
        <p:spPr>
          <a:xfrm>
            <a:off x="11584095" y="6262693"/>
            <a:ext cx="1593736" cy="611290"/>
          </a:xfrm>
          <a:prstGeom prst="roundRect">
            <a:avLst>
              <a:gd name="adj" fmla="val 3956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4D953-4DB0-E571-B6B2-5DBF282F4A07}"/>
              </a:ext>
            </a:extLst>
          </p:cNvPr>
          <p:cNvSpPr txBox="1"/>
          <p:nvPr/>
        </p:nvSpPr>
        <p:spPr>
          <a:xfrm>
            <a:off x="11784563" y="6410131"/>
            <a:ext cx="2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07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ПРИНЦИП ЯКУ</a:t>
            </a:r>
          </a:p>
        </p:txBody>
      </p:sp>
    </p:spTree>
    <p:extLst>
      <p:ext uri="{BB962C8B-B14F-4D97-AF65-F5344CB8AC3E}">
        <p14:creationId xmlns:p14="http://schemas.microsoft.com/office/powerpoint/2010/main" val="286468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F08F5-62DB-FF2D-55FE-8435CF3F7D1B}"/>
              </a:ext>
            </a:extLst>
          </p:cNvPr>
          <p:cNvSpPr txBox="1"/>
          <p:nvPr/>
        </p:nvSpPr>
        <p:spPr>
          <a:xfrm>
            <a:off x="484815" y="1608408"/>
            <a:ext cx="11457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сих пор мы считали руку выигрышной, если в ней была выигрышная структура. Но на самом деле, чтобы объявить победу, помимо выигрышной структуры, необходимо выполнение по крайней мере одного </a:t>
            </a:r>
            <a:r>
              <a:rPr lang="ru-RU" b="1" dirty="0">
                <a:solidFill>
                  <a:srgbClr val="C00000"/>
                </a:solidFill>
              </a:rPr>
              <a:t>яку</a:t>
            </a:r>
            <a:r>
              <a:rPr lang="ru-RU" dirty="0"/>
              <a:t> – условия победы, приносящего руке стоимость. </a:t>
            </a:r>
          </a:p>
          <a:p>
            <a:endParaRPr lang="ru-RU" dirty="0"/>
          </a:p>
          <a:p>
            <a:r>
              <a:rPr lang="ru-RU" b="1" dirty="0">
                <a:solidFill>
                  <a:srgbClr val="C00000"/>
                </a:solidFill>
              </a:rPr>
              <a:t>Яку</a:t>
            </a:r>
            <a:r>
              <a:rPr lang="ru-RU" dirty="0"/>
              <a:t> бывают двух типов: </a:t>
            </a:r>
            <a:r>
              <a:rPr lang="ru-RU" b="1" dirty="0">
                <a:solidFill>
                  <a:srgbClr val="C00000"/>
                </a:solidFill>
              </a:rPr>
              <a:t>комбинации</a:t>
            </a:r>
            <a:r>
              <a:rPr lang="ru-RU" dirty="0"/>
              <a:t> и </a:t>
            </a:r>
            <a:r>
              <a:rPr lang="ru-RU" b="1" dirty="0">
                <a:solidFill>
                  <a:srgbClr val="C00000"/>
                </a:solidFill>
              </a:rPr>
              <a:t>ситуации</a:t>
            </a:r>
            <a:r>
              <a:rPr lang="ru-RU" dirty="0"/>
              <a:t>.</a:t>
            </a:r>
            <a:r>
              <a:rPr lang="ru-RU" b="1" dirty="0">
                <a:solidFill>
                  <a:srgbClr val="C00000"/>
                </a:solidFill>
              </a:rPr>
              <a:t>  </a:t>
            </a:r>
          </a:p>
          <a:p>
            <a:endParaRPr lang="ru-RU" dirty="0"/>
          </a:p>
          <a:p>
            <a:r>
              <a:rPr lang="ru-RU" b="1" dirty="0">
                <a:solidFill>
                  <a:srgbClr val="C00000"/>
                </a:solidFill>
              </a:rPr>
              <a:t>Комбинации</a:t>
            </a:r>
            <a:r>
              <a:rPr lang="ru-RU" dirty="0"/>
              <a:t> – это набор </a:t>
            </a:r>
            <a:r>
              <a:rPr lang="ru-RU" dirty="0" err="1"/>
              <a:t>тайлов</a:t>
            </a:r>
            <a:r>
              <a:rPr lang="ru-RU" dirty="0"/>
              <a:t> в руке, подчиняющийся данному требованию. 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2BC08-9E18-7560-4508-137120959D1B}"/>
              </a:ext>
            </a:extLst>
          </p:cNvPr>
          <p:cNvSpPr txBox="1"/>
          <p:nvPr/>
        </p:nvSpPr>
        <p:spPr>
          <a:xfrm>
            <a:off x="484815" y="579430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Пример: </a:t>
            </a:r>
          </a:p>
          <a:p>
            <a:r>
              <a:rPr lang="ru-RU" dirty="0"/>
              <a:t>Тан</a:t>
            </a:r>
            <a:r>
              <a:rPr lang="en-US" dirty="0"/>
              <a:t>’</a:t>
            </a:r>
            <a:r>
              <a:rPr lang="ru-RU" dirty="0" err="1"/>
              <a:t>яо</a:t>
            </a:r>
            <a:r>
              <a:rPr lang="ru-RU" dirty="0"/>
              <a:t>: рука полностью из средних </a:t>
            </a:r>
            <a:r>
              <a:rPr lang="ru-RU" dirty="0" err="1"/>
              <a:t>тайлов</a:t>
            </a:r>
            <a:r>
              <a:rPr lang="ru-RU" dirty="0"/>
              <a:t> (без благородных, единиц и девяток). 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11E0B59-DCFA-5E1A-1A16-DC0C8BA22167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ОПРЕДЕЛЕНИЕ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A939BB39-EF41-603E-CEEA-6C2C9BFD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815" y="4510637"/>
            <a:ext cx="825114" cy="110126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C7CCCD0-430D-8BA1-8A19-8E158262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929" y="4512934"/>
            <a:ext cx="825114" cy="110126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B6A518F-4DE4-A3A3-1925-CB9BC60BD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085" y="4503010"/>
            <a:ext cx="825114" cy="110889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966380-90D0-0BA6-7C49-9CF9D3EAA8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199" y="4520722"/>
            <a:ext cx="825114" cy="1091179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1E472D-2438-5A1B-CBF7-A48724B8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0313" y="4520722"/>
            <a:ext cx="854543" cy="1123401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1DA74D1-4977-F286-51B0-B0ABB42A4B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856" y="4510951"/>
            <a:ext cx="877439" cy="1100950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33B356-D4E7-0B9C-EE84-BABC35B0FE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523248" y="4475924"/>
            <a:ext cx="838866" cy="1135977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8D0E45-7988-1B99-B728-09ECCAA5B32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0571" y="4458759"/>
            <a:ext cx="857229" cy="115314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1BBC91-7CD7-9CEF-2672-70A10A7D4A8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5029" y="4458759"/>
            <a:ext cx="799432" cy="1071696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428034-6A51-A379-A14E-6A193BFA0B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800" y="4458759"/>
            <a:ext cx="857229" cy="1153142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D06D45F-3F75-6FB2-A00F-00EFE319395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916446" y="4458759"/>
            <a:ext cx="864164" cy="1127802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68DC1B-8851-4DDF-7C9E-EB0CA713CCB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1686" y="4439253"/>
            <a:ext cx="799432" cy="109120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FBECCE4-49C6-C5C6-C8BC-A4019EA771A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3271" y="4439253"/>
            <a:ext cx="825072" cy="10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DEDFA-305C-F713-FB33-63D9A0C10C2A}"/>
              </a:ext>
            </a:extLst>
          </p:cNvPr>
          <p:cNvSpPr txBox="1"/>
          <p:nvPr/>
        </p:nvSpPr>
        <p:spPr>
          <a:xfrm>
            <a:off x="270486" y="1316282"/>
            <a:ext cx="11457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Стоимость</a:t>
            </a:r>
            <a:r>
              <a:rPr lang="ru-RU" dirty="0"/>
              <a:t> яку измеряется в </a:t>
            </a:r>
            <a:r>
              <a:rPr lang="ru-RU" b="1" dirty="0">
                <a:solidFill>
                  <a:srgbClr val="C00000"/>
                </a:solidFill>
              </a:rPr>
              <a:t>ханах</a:t>
            </a:r>
            <a:r>
              <a:rPr lang="ru-RU" dirty="0"/>
              <a:t>. Это специальные промежуточные единицы, которые при подсчете переводятся в игровые очки. </a:t>
            </a:r>
          </a:p>
          <a:p>
            <a:endParaRPr lang="ru-RU" dirty="0"/>
          </a:p>
          <a:p>
            <a:r>
              <a:rPr lang="ru-RU" b="1" dirty="0"/>
              <a:t>Если в руке несколько яку, их стоимости складываются. </a:t>
            </a:r>
          </a:p>
          <a:p>
            <a:endParaRPr lang="ru-RU" dirty="0"/>
          </a:p>
          <a:p>
            <a:r>
              <a:rPr lang="ru-RU" dirty="0"/>
              <a:t>У некоторых яку стоимость зависит от наличия в руке открытых сетов. Руки с открытыми сетами называются открытыми. Так как открытые руки собирать проще, чем закрытые, у некоторых яку стоимость в открытых руках ниже, или они вовсе не засчитываются. 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956E1A-9C4A-7546-D364-5E1EA50A72FB}"/>
              </a:ext>
            </a:extLst>
          </p:cNvPr>
          <p:cNvSpPr/>
          <p:nvPr/>
        </p:nvSpPr>
        <p:spPr>
          <a:xfrm>
            <a:off x="270486" y="303672"/>
            <a:ext cx="6979400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СТОИМОСТЬ ЯКУ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B53B012-59EC-03AA-4799-5A56105537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77" y="4302092"/>
            <a:ext cx="709907" cy="9475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4653024-BB58-BAEB-F01A-5A3547187C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878" y="4293846"/>
            <a:ext cx="709907" cy="94750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4F0F8B-A171-F845-E227-66E513523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465721" y="4297102"/>
            <a:ext cx="721739" cy="97736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FBC6E9-B507-3FCF-23FD-3FD21C914E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519" y="4289717"/>
            <a:ext cx="737538" cy="99213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A86B5D-913B-AB4A-682C-A4EABE5F6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0185" y="4289393"/>
            <a:ext cx="687811" cy="92206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DE1D10AB-6618-F4A8-0556-1214BD997F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551030" y="4279116"/>
            <a:ext cx="743506" cy="97033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BA885B8-065C-B078-F086-ACE3C6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9727" y="4268977"/>
            <a:ext cx="709871" cy="9388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E355043-317F-7A9C-C9F8-129FA544E4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508" y="4302092"/>
            <a:ext cx="709907" cy="9475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4AF03A-23B5-F0BA-2999-9F5F0C2A5B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7939" y="4290162"/>
            <a:ext cx="753767" cy="970332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9B8A8D-5036-7A29-A5FF-97423EC12B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238465" y="4308152"/>
            <a:ext cx="720664" cy="91225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A9B564D-02F9-AB32-9277-CC2AF6CC86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035" y="4250504"/>
            <a:ext cx="709871" cy="938825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E3286F-FF09-45BD-4442-C082806C51E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156903" y="4258757"/>
            <a:ext cx="709905" cy="970329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476389-3C1C-C0A5-EAF0-3984C86FC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7020" y="4271014"/>
            <a:ext cx="709907" cy="970332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A10A45-7B3A-520F-FE11-9813FD44F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6927" y="4253223"/>
            <a:ext cx="709907" cy="9703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E12587-AAE4-0F6C-3716-A2D44CF5EC3B}"/>
              </a:ext>
            </a:extLst>
          </p:cNvPr>
          <p:cNvSpPr txBox="1"/>
          <p:nvPr/>
        </p:nvSpPr>
        <p:spPr>
          <a:xfrm>
            <a:off x="484815" y="5794305"/>
            <a:ext cx="1126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Пример: </a:t>
            </a:r>
          </a:p>
          <a:p>
            <a:r>
              <a:rPr lang="ru-RU" dirty="0"/>
              <a:t>Открытая рука (с </a:t>
            </a:r>
            <a:r>
              <a:rPr lang="ru-RU" dirty="0" err="1"/>
              <a:t>тан</a:t>
            </a:r>
            <a:r>
              <a:rPr lang="en-US" dirty="0"/>
              <a:t>’</a:t>
            </a:r>
            <a:r>
              <a:rPr lang="ru-RU" dirty="0" err="1"/>
              <a:t>яо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598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3589C-5683-B3AF-BA0B-60749FF2C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03203" y="-2603206"/>
            <a:ext cx="698559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E2D1-D698-1266-CC08-7F86C2820B50}"/>
              </a:ext>
            </a:extLst>
          </p:cNvPr>
          <p:cNvSpPr txBox="1"/>
          <p:nvPr/>
        </p:nvSpPr>
        <p:spPr>
          <a:xfrm>
            <a:off x="5016760" y="2950972"/>
            <a:ext cx="6083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b="1" dirty="0">
                <a:solidFill>
                  <a:srgbClr val="C00000"/>
                </a:solidFill>
              </a:rPr>
              <a:t>ОСНОВНЫЕ </a:t>
            </a:r>
          </a:p>
          <a:p>
            <a:pPr algn="r"/>
            <a:r>
              <a:rPr lang="ru-RU" sz="4400" b="1" dirty="0">
                <a:solidFill>
                  <a:srgbClr val="C00000"/>
                </a:solidFill>
              </a:rPr>
              <a:t>ЯКУ-КОМБИНАЦИИ</a:t>
            </a:r>
          </a:p>
        </p:txBody>
      </p:sp>
    </p:spTree>
    <p:extLst>
      <p:ext uri="{BB962C8B-B14F-4D97-AF65-F5344CB8AC3E}">
        <p14:creationId xmlns:p14="http://schemas.microsoft.com/office/powerpoint/2010/main" val="347390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5FE3BB-0539-BF19-382B-C36D464969EA}"/>
              </a:ext>
            </a:extLst>
          </p:cNvPr>
          <p:cNvSpPr txBox="1"/>
          <p:nvPr/>
        </p:nvSpPr>
        <p:spPr>
          <a:xfrm>
            <a:off x="447870" y="1280122"/>
            <a:ext cx="11262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Тан</a:t>
            </a:r>
            <a:r>
              <a:rPr lang="en-US" sz="3200" b="1" dirty="0">
                <a:solidFill>
                  <a:srgbClr val="C00000"/>
                </a:solidFill>
              </a:rPr>
              <a:t>’</a:t>
            </a:r>
            <a:r>
              <a:rPr lang="ru-RU" sz="3200" b="1" dirty="0" err="1">
                <a:solidFill>
                  <a:srgbClr val="C00000"/>
                </a:solidFill>
              </a:rPr>
              <a:t>яо</a:t>
            </a:r>
            <a:r>
              <a:rPr lang="ru-RU" sz="3200" b="1" dirty="0">
                <a:solidFill>
                  <a:srgbClr val="C00000"/>
                </a:solidFill>
              </a:rPr>
              <a:t> </a:t>
            </a:r>
          </a:p>
          <a:p>
            <a:r>
              <a:rPr lang="ru-RU" dirty="0"/>
              <a:t>Рука полностью </a:t>
            </a:r>
            <a:r>
              <a:rPr lang="ru-RU" b="1" dirty="0"/>
              <a:t>из средних </a:t>
            </a:r>
            <a:r>
              <a:rPr lang="ru-RU" b="1" dirty="0" err="1"/>
              <a:t>тайлов</a:t>
            </a:r>
            <a:r>
              <a:rPr lang="ru-RU" b="1" dirty="0"/>
              <a:t> </a:t>
            </a:r>
            <a:r>
              <a:rPr lang="ru-RU" dirty="0"/>
              <a:t>(без благородных, единиц и девяток).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D566-9397-976E-FDE7-3F6AA50C7944}"/>
              </a:ext>
            </a:extLst>
          </p:cNvPr>
          <p:cNvSpPr txBox="1"/>
          <p:nvPr/>
        </p:nvSpPr>
        <p:spPr>
          <a:xfrm>
            <a:off x="464975" y="3741802"/>
            <a:ext cx="455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Якухай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13613-B67C-A40A-5924-665AC227CD5B}"/>
              </a:ext>
            </a:extLst>
          </p:cNvPr>
          <p:cNvSpPr txBox="1"/>
          <p:nvPr/>
        </p:nvSpPr>
        <p:spPr>
          <a:xfrm>
            <a:off x="427592" y="4213998"/>
            <a:ext cx="11262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условие – это наличие в руке </a:t>
            </a:r>
            <a:r>
              <a:rPr lang="ru-RU" b="1" dirty="0"/>
              <a:t>сета любых драконов или ветров раунда</a:t>
            </a:r>
            <a:r>
              <a:rPr lang="en-US" b="1" dirty="0"/>
              <a:t>/</a:t>
            </a:r>
            <a:r>
              <a:rPr lang="ru-RU" b="1" dirty="0"/>
              <a:t>места. </a:t>
            </a:r>
            <a:r>
              <a:rPr lang="ru-RU" dirty="0"/>
              <a:t>Если в руке несколько таких ценных сетов, то </a:t>
            </a:r>
            <a:r>
              <a:rPr lang="ru-RU" dirty="0" err="1"/>
              <a:t>якухай</a:t>
            </a:r>
            <a:r>
              <a:rPr lang="ru-RU" dirty="0"/>
              <a:t> дается за каждый из них. </a:t>
            </a:r>
            <a:r>
              <a:rPr lang="ru-RU" b="1" dirty="0"/>
              <a:t>А если ветер раунда и места совпадают, </a:t>
            </a:r>
            <a:r>
              <a:rPr lang="ru-RU" dirty="0"/>
              <a:t>то за такой сет дается два хана, и </a:t>
            </a:r>
            <a:r>
              <a:rPr lang="ru-RU" b="1" dirty="0"/>
              <a:t>такой </a:t>
            </a:r>
            <a:r>
              <a:rPr lang="ru-RU" b="1" dirty="0" err="1"/>
              <a:t>якухай</a:t>
            </a:r>
            <a:r>
              <a:rPr lang="ru-RU" b="1" dirty="0"/>
              <a:t> называется двойным.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FBCA0B4-E32B-95E6-972E-32144D010F97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ЯКУ, ЧАСТО СОБИРАЕМЫЕ В ОТКРЫТУЮ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6700E54-954D-0701-D05E-5516F788FE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81" y="2251512"/>
            <a:ext cx="709907" cy="947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E40E70-FED8-1AF6-4270-B119B0321E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182" y="2243266"/>
            <a:ext cx="709907" cy="94750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5D14A5-3545-1B19-7F43-F39FBECC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846705" y="2248949"/>
            <a:ext cx="721739" cy="97736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ECA07E-A178-56F8-67CC-696CFE28C4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7293" y="2238988"/>
            <a:ext cx="737538" cy="99213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35BB86F-AC4A-52C1-D4F2-F98937613F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3845" y="2266599"/>
            <a:ext cx="687811" cy="92206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D99027C-BD03-E86D-DD8B-F843831A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94690" y="2256322"/>
            <a:ext cx="743506" cy="9703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E553E4-ACF2-5735-8450-71B7F29956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340" y="2235584"/>
            <a:ext cx="709871" cy="9388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DAADF9-4FC3-B7A5-0919-0CCBC14D94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812" y="2251512"/>
            <a:ext cx="709907" cy="9475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FB10D2-3363-AC1F-28A0-74365C4A94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82125" y="2285358"/>
            <a:ext cx="720664" cy="9122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9D0CBDF-5E77-9E21-FCCE-1B2DFB59CE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8648" y="2217111"/>
            <a:ext cx="709871" cy="93882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AF3577-6376-D605-DF07-F7D01E51CD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075207" y="2208177"/>
            <a:ext cx="709905" cy="97032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C4A388-463E-C880-6C6B-EB235737C7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5324" y="2220434"/>
            <a:ext cx="709907" cy="97033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33BE0C-6CB7-EA63-E0FE-2FDB6E5710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5231" y="2202643"/>
            <a:ext cx="709907" cy="970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BF6470-6C3D-DEDD-A289-2728A674133D}"/>
              </a:ext>
            </a:extLst>
          </p:cNvPr>
          <p:cNvSpPr txBox="1"/>
          <p:nvPr/>
        </p:nvSpPr>
        <p:spPr>
          <a:xfrm>
            <a:off x="464975" y="3307600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любой руке (открытой или закрытой)</a:t>
            </a:r>
          </a:p>
        </p:txBody>
      </p:sp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D9E542-FEA5-D827-03D7-994E3F2C25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3845" y="5210851"/>
            <a:ext cx="687811" cy="92206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35DE3B1B-78F9-E083-BADA-57AD4C2599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75138" y="5200043"/>
            <a:ext cx="743506" cy="9703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70CDEA7-209D-6B0C-1605-0C675CB1EE8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340" y="5193504"/>
            <a:ext cx="709871" cy="938825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0A4080-C1DF-62EC-F690-B606153D4E0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82125" y="5229610"/>
            <a:ext cx="720664" cy="91225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B62281D-6813-4FC7-0F5B-6FA0519B9BE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8648" y="5175031"/>
            <a:ext cx="709871" cy="938825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6879CDE6-979E-433C-DC1F-945D59DE455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5724" y="5192092"/>
            <a:ext cx="732062" cy="967351"/>
          </a:xfrm>
          <a:prstGeom prst="rect">
            <a:avLst/>
          </a:prstGeom>
        </p:spPr>
      </p:pic>
      <p:pic>
        <p:nvPicPr>
          <p:cNvPr id="36" name="Рисунок 3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E24FAE6-038A-D2BB-E357-E2605B3C67D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837" y="5193976"/>
            <a:ext cx="743505" cy="98247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A35F5DC8-24C5-51A1-AFCF-38D3014AE6E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592" y="5193974"/>
            <a:ext cx="743506" cy="982473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6BAD500-3C56-4036-2A85-CF07B3CB66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409" y="5187488"/>
            <a:ext cx="782081" cy="1007902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223E18-ED98-1525-6563-7BCDCBC4F3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8611" y="5187488"/>
            <a:ext cx="782081" cy="100790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7FDD5C-CEBD-3A61-A608-A3A8DDD80B6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4995" y="5060635"/>
            <a:ext cx="782081" cy="1017687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533496-C819-CC1D-6510-FA9AEF8E10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975" y="5046553"/>
            <a:ext cx="782081" cy="1017687"/>
          </a:xfrm>
          <a:prstGeom prst="rect">
            <a:avLst/>
          </a:prstGeom>
        </p:spPr>
      </p:pic>
      <p:pic>
        <p:nvPicPr>
          <p:cNvPr id="43" name="Рисунок 4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FEC2CF5-F53A-291C-E38C-F6263F3A098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560455" y="5093048"/>
            <a:ext cx="782081" cy="10176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3A1B50-0C9E-FD24-459E-197A7D964BC5}"/>
              </a:ext>
            </a:extLst>
          </p:cNvPr>
          <p:cNvSpPr txBox="1"/>
          <p:nvPr/>
        </p:nvSpPr>
        <p:spPr>
          <a:xfrm>
            <a:off x="368708" y="6233093"/>
            <a:ext cx="847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любой руке (за каждый </a:t>
            </a:r>
            <a:r>
              <a:rPr lang="ru-RU" dirty="0" err="1"/>
              <a:t>якухай</a:t>
            </a:r>
            <a:r>
              <a:rPr lang="ru-RU" dirty="0"/>
              <a:t>). </a:t>
            </a:r>
            <a:r>
              <a:rPr lang="ru-RU" b="1" dirty="0">
                <a:solidFill>
                  <a:srgbClr val="C00000"/>
                </a:solidFill>
              </a:rPr>
              <a:t>2 хана </a:t>
            </a:r>
            <a:r>
              <a:rPr lang="ru-RU" dirty="0"/>
              <a:t>за двойной </a:t>
            </a:r>
            <a:r>
              <a:rPr lang="ru-RU" dirty="0" err="1"/>
              <a:t>якухай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54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3AEFA-323F-2CD6-B87F-FF9F98960044}"/>
              </a:ext>
            </a:extLst>
          </p:cNvPr>
          <p:cNvSpPr txBox="1"/>
          <p:nvPr/>
        </p:nvSpPr>
        <p:spPr>
          <a:xfrm>
            <a:off x="252633" y="1133121"/>
            <a:ext cx="1529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Пинфу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42576-B146-9F43-63B8-9CB89EC921A1}"/>
              </a:ext>
            </a:extLst>
          </p:cNvPr>
          <p:cNvSpPr txBox="1"/>
          <p:nvPr/>
        </p:nvSpPr>
        <p:spPr>
          <a:xfrm>
            <a:off x="9033549" y="4904074"/>
            <a:ext cx="3008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Семь различных пар </a:t>
            </a:r>
            <a:r>
              <a:rPr lang="ru-RU" dirty="0"/>
              <a:t>(сама выигрышная структура является яку). Не сочетается с </a:t>
            </a:r>
            <a:r>
              <a:rPr lang="ru-RU" dirty="0" err="1"/>
              <a:t>ипейко</a:t>
            </a:r>
            <a:r>
              <a:rPr lang="ru-RU" dirty="0"/>
              <a:t>, так как пары не могут одновременно считаться за </a:t>
            </a:r>
            <a:r>
              <a:rPr lang="ru-RU" dirty="0" err="1"/>
              <a:t>чи</a:t>
            </a:r>
            <a:r>
              <a:rPr lang="ru-RU" dirty="0"/>
              <a:t>. 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DDDB490-6427-CB61-C8B2-A38F8AD3A815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ОСНОВНЫЕ ЯКУ, СОБИРАЕМЫЕ В ЗАКРЫТУЮ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69BE1-146A-9BF2-ADEB-8C8896FC566F}"/>
              </a:ext>
            </a:extLst>
          </p:cNvPr>
          <p:cNvSpPr txBox="1"/>
          <p:nvPr/>
        </p:nvSpPr>
        <p:spPr>
          <a:xfrm>
            <a:off x="8790772" y="1387842"/>
            <a:ext cx="3308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   Закрытая рука </a:t>
            </a:r>
            <a:r>
              <a:rPr lang="ru-RU" b="1" dirty="0"/>
              <a:t>из одних </a:t>
            </a:r>
            <a:r>
              <a:rPr lang="ru-RU" b="1" dirty="0" err="1"/>
              <a:t>чи</a:t>
            </a:r>
            <a:r>
              <a:rPr lang="ru-RU" b="1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dirty="0"/>
              <a:t>Пары не из драконов и не из ветров раунда</a:t>
            </a:r>
            <a:r>
              <a:rPr lang="en-US" dirty="0"/>
              <a:t>/</a:t>
            </a:r>
            <a:r>
              <a:rPr lang="ru-RU" dirty="0"/>
              <a:t>места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Ожидание в </a:t>
            </a:r>
            <a:r>
              <a:rPr lang="ru-RU" dirty="0" err="1"/>
              <a:t>темпае</a:t>
            </a:r>
            <a:r>
              <a:rPr lang="ru-RU" dirty="0"/>
              <a:t> – </a:t>
            </a:r>
            <a:r>
              <a:rPr lang="ru-RU" dirty="0" err="1"/>
              <a:t>рянмен</a:t>
            </a:r>
            <a:r>
              <a:rPr lang="ru-RU" dirty="0"/>
              <a:t> (форма из двух соседних средних </a:t>
            </a:r>
            <a:r>
              <a:rPr lang="ru-RU" dirty="0" err="1"/>
              <a:t>тайлов</a:t>
            </a:r>
            <a:r>
              <a:rPr lang="ru-RU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AABE8-43CC-1D47-CF6A-5BC7B084C000}"/>
              </a:ext>
            </a:extLst>
          </p:cNvPr>
          <p:cNvSpPr txBox="1"/>
          <p:nvPr/>
        </p:nvSpPr>
        <p:spPr>
          <a:xfrm>
            <a:off x="306696" y="2548115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7E0ED8-B3D5-CC84-46C8-F94295462E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37" y="1701029"/>
            <a:ext cx="577958" cy="74278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7AAEA7-028B-DCFF-77B7-05A94354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393" y="1678716"/>
            <a:ext cx="577960" cy="7579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D5EEC8-1B12-F1A9-C64B-99FB56DF83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046" y="1698183"/>
            <a:ext cx="589160" cy="739006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4F9213-7A95-A293-15B8-89DC9CC1A45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2738" y="1686914"/>
            <a:ext cx="571464" cy="75125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6E62B6-731F-0833-52E7-EEE86E7797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198" y="1663505"/>
            <a:ext cx="605380" cy="79803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4715F-6650-232D-BCC9-1CF41105884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6044" y="1656626"/>
            <a:ext cx="591676" cy="79318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1A0E7C63-173F-EB84-8E62-B7C2A6D401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4385" y="1663505"/>
            <a:ext cx="620126" cy="80931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2BD101-3CA7-F081-8831-55ED8EC0B0D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592479" y="1684639"/>
            <a:ext cx="601075" cy="76087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A70E6E-AED2-937E-ED76-5FCC61F4C44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2252" y="1642097"/>
            <a:ext cx="591524" cy="80741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C6097E-20B2-2B92-7664-ED61845FDCD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758" y="1642097"/>
            <a:ext cx="613190" cy="79743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93013A-EDC7-C477-8D80-49E4433DBD4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31325" y="1664417"/>
            <a:ext cx="637836" cy="8074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2C9F3A-3A76-BEEA-1752-6BBE79B2DC56}"/>
              </a:ext>
            </a:extLst>
          </p:cNvPr>
          <p:cNvSpPr txBox="1"/>
          <p:nvPr/>
        </p:nvSpPr>
        <p:spPr>
          <a:xfrm>
            <a:off x="252633" y="3002976"/>
            <a:ext cx="15299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Ипейко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3CD3E03-0A56-50B1-1C51-B38C817E5F6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48" y="3556848"/>
            <a:ext cx="608469" cy="7927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20D64D5-DF7F-3C38-CA35-CFD10FD3944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560" y="3552418"/>
            <a:ext cx="608469" cy="792799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FC543F-CE1D-0235-09CA-769344B97F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4293" y="3553279"/>
            <a:ext cx="571259" cy="75098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E4FD6E-0A02-45F0-7F32-CE9588115E9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4828" y="3527691"/>
            <a:ext cx="601406" cy="792798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C079B9-31CA-3BA6-453F-E2315948D7C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5624" y="3527692"/>
            <a:ext cx="602123" cy="755504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9DFBB8-6A15-B823-E9A9-934F17B051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960" y="3532389"/>
            <a:ext cx="571259" cy="750989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D51424-1182-6C14-FC01-0F54FC85EB5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2495" y="3506801"/>
            <a:ext cx="601406" cy="792798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AD39D6B-2C54-C615-79CA-7EA2F40D6FE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3291" y="3506802"/>
            <a:ext cx="602123" cy="755504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1FD1843-55D5-A53E-E776-CD22D904C54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414039" y="3480211"/>
            <a:ext cx="599635" cy="782570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E7C8AD-7032-B7C4-FCB4-35D06CEFCB7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92025" y="3502441"/>
            <a:ext cx="581214" cy="735735"/>
          </a:xfrm>
          <a:prstGeom prst="rect">
            <a:avLst/>
          </a:prstGeom>
        </p:spPr>
      </p:pic>
      <p:pic>
        <p:nvPicPr>
          <p:cNvPr id="35" name="Рисунок 3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C6CCEA-0EE0-1889-7EA7-9FCBD0555BA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9083" y="3466889"/>
            <a:ext cx="554719" cy="7571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C2FE20D-41F5-B04D-80C8-10943E10010D}"/>
              </a:ext>
            </a:extLst>
          </p:cNvPr>
          <p:cNvSpPr txBox="1"/>
          <p:nvPr/>
        </p:nvSpPr>
        <p:spPr>
          <a:xfrm>
            <a:off x="9033549" y="3579485"/>
            <a:ext cx="24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Два одинаковых </a:t>
            </a:r>
            <a:r>
              <a:rPr lang="ru-RU" b="1" dirty="0" err="1"/>
              <a:t>чи</a:t>
            </a:r>
            <a:endParaRPr lang="ru-RU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97133C-BD82-7C9A-F336-E7AAB64E2F8D}"/>
              </a:ext>
            </a:extLst>
          </p:cNvPr>
          <p:cNvSpPr txBox="1"/>
          <p:nvPr/>
        </p:nvSpPr>
        <p:spPr>
          <a:xfrm>
            <a:off x="306696" y="4414192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(только в закрытой руке)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BC427-5515-CD0B-DA9C-672F4D278E12}"/>
              </a:ext>
            </a:extLst>
          </p:cNvPr>
          <p:cNvSpPr txBox="1"/>
          <p:nvPr/>
        </p:nvSpPr>
        <p:spPr>
          <a:xfrm>
            <a:off x="321035" y="4844366"/>
            <a:ext cx="17401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Читойцу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6CD432-0C4A-68F6-4D92-D4F3E4CE3FF1}"/>
              </a:ext>
            </a:extLst>
          </p:cNvPr>
          <p:cNvSpPr txBox="1"/>
          <p:nvPr/>
        </p:nvSpPr>
        <p:spPr>
          <a:xfrm>
            <a:off x="306696" y="6223916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2 хана </a:t>
            </a:r>
            <a:r>
              <a:rPr lang="ru-RU" dirty="0"/>
              <a:t>(только в закрытой руке)</a:t>
            </a:r>
          </a:p>
        </p:txBody>
      </p:sp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EFA2FFD-E58D-6FB8-E07D-8437F09E0B9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950" y="3466034"/>
            <a:ext cx="591524" cy="807411"/>
          </a:xfrm>
          <a:prstGeom prst="rect">
            <a:avLst/>
          </a:prstGeom>
        </p:spPr>
      </p:pic>
      <p:pic>
        <p:nvPicPr>
          <p:cNvPr id="55" name="Рисунок 5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C5160E-987B-0D5B-DD82-3E1C120728D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7456" y="3466034"/>
            <a:ext cx="613190" cy="7974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27DDBA-4F59-27BD-9340-7323C604B8C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8916" y="5386137"/>
            <a:ext cx="586545" cy="7882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0686FD-B01F-EA5C-7895-98674C563C4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960" y="5392480"/>
            <a:ext cx="586545" cy="78827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95E0EE-ECEE-26A4-F866-78B80E84E88F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588" y="5418318"/>
            <a:ext cx="573434" cy="74573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C39C48-4BE6-EAD1-C74B-1A4BFEBE4C9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4168" y="5408205"/>
            <a:ext cx="573434" cy="745730"/>
          </a:xfrm>
          <a:prstGeom prst="rect">
            <a:avLst/>
          </a:prstGeom>
        </p:spPr>
      </p:pic>
      <p:pic>
        <p:nvPicPr>
          <p:cNvPr id="52" name="Рисунок 51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7B6DF0EB-A1E1-874F-7C46-71AADCA907C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048" y="5418916"/>
            <a:ext cx="605206" cy="799722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572FEB1A-D82B-895B-A31F-499E015B1E2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53" y="5413638"/>
            <a:ext cx="605206" cy="79972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22EFFCD-AB05-80DF-FD86-18C06AAF5157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468" y="5417155"/>
            <a:ext cx="605206" cy="803632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F68059-FE69-0C56-AED5-078EA193EDFA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622" y="5417155"/>
            <a:ext cx="605206" cy="803632"/>
          </a:xfrm>
          <a:prstGeom prst="rect">
            <a:avLst/>
          </a:prstGeom>
        </p:spPr>
      </p:pic>
      <p:pic>
        <p:nvPicPr>
          <p:cNvPr id="60" name="Рисунок 59" descr="Изображение выглядит как внутренний, свеча, темный, молоко&#10;&#10;Автоматически созданное описание">
            <a:extLst>
              <a:ext uri="{FF2B5EF4-FFF2-40B4-BE49-F238E27FC236}">
                <a16:creationId xmlns:a16="http://schemas.microsoft.com/office/drawing/2014/main" id="{3D454B36-0377-D99B-3125-952070EAF0CE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779" y="5368248"/>
            <a:ext cx="645380" cy="861775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5A425C-6D95-CE41-7F3B-9482B99FB1E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6981" y="5409903"/>
            <a:ext cx="630958" cy="848764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34C13B-3F53-CF45-AFA9-CE042EE33583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6806" y="5417155"/>
            <a:ext cx="634545" cy="853590"/>
          </a:xfrm>
          <a:prstGeom prst="rect">
            <a:avLst/>
          </a:prstGeom>
        </p:spPr>
      </p:pic>
      <p:pic>
        <p:nvPicPr>
          <p:cNvPr id="63" name="Рисунок 6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6C64BC-A95A-27DD-F990-77A5EAFB5195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945" y="5408205"/>
            <a:ext cx="623459" cy="782030"/>
          </a:xfrm>
          <a:prstGeom prst="rect">
            <a:avLst/>
          </a:prstGeom>
        </p:spPr>
      </p:pic>
      <p:pic>
        <p:nvPicPr>
          <p:cNvPr id="64" name="Рисунок 6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E550FA-0079-8EA1-B860-FAB4C0A21390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6516" y="5408205"/>
            <a:ext cx="623326" cy="781863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1D23DFB9-1AB0-AEE3-16B5-05D797FB6BDC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9579" y="1647752"/>
            <a:ext cx="596514" cy="788908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FCB1A73B-8D4C-7EF6-DE51-992B52F8B121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343" y="1629279"/>
            <a:ext cx="596514" cy="7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205721-D598-5670-2EDC-B0AC54D5B7FA}"/>
              </a:ext>
            </a:extLst>
          </p:cNvPr>
          <p:cNvSpPr txBox="1"/>
          <p:nvPr/>
        </p:nvSpPr>
        <p:spPr>
          <a:xfrm>
            <a:off x="196594" y="1076464"/>
            <a:ext cx="112620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Иццу</a:t>
            </a:r>
            <a:endParaRPr lang="ru-RU" sz="3200" b="1" dirty="0">
              <a:solidFill>
                <a:srgbClr val="C00000"/>
              </a:solidFill>
            </a:endParaRPr>
          </a:p>
          <a:p>
            <a:r>
              <a:rPr lang="ru-RU" dirty="0"/>
              <a:t>Это три </a:t>
            </a:r>
            <a:r>
              <a:rPr lang="ru-RU" dirty="0" err="1"/>
              <a:t>чи</a:t>
            </a:r>
            <a:r>
              <a:rPr lang="ru-RU" dirty="0"/>
              <a:t> в одной масти: </a:t>
            </a:r>
            <a:r>
              <a:rPr lang="ru-RU" b="1" dirty="0"/>
              <a:t>123</a:t>
            </a:r>
            <a:r>
              <a:rPr lang="ru-RU" dirty="0"/>
              <a:t>,</a:t>
            </a:r>
            <a:r>
              <a:rPr lang="ru-RU" b="1" dirty="0"/>
              <a:t> 456 </a:t>
            </a:r>
            <a:r>
              <a:rPr lang="ru-RU" dirty="0"/>
              <a:t>и </a:t>
            </a:r>
            <a:r>
              <a:rPr lang="ru-RU" b="1" dirty="0"/>
              <a:t>789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B036-1F61-DB51-6786-34D2BA67F1DC}"/>
              </a:ext>
            </a:extLst>
          </p:cNvPr>
          <p:cNvSpPr txBox="1"/>
          <p:nvPr/>
        </p:nvSpPr>
        <p:spPr>
          <a:xfrm>
            <a:off x="241115" y="4421006"/>
            <a:ext cx="1126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три </a:t>
            </a:r>
            <a:r>
              <a:rPr lang="ru-RU" dirty="0" err="1"/>
              <a:t>чи</a:t>
            </a:r>
            <a:r>
              <a:rPr lang="ru-RU" dirty="0"/>
              <a:t> из </a:t>
            </a:r>
            <a:r>
              <a:rPr lang="ru-RU" dirty="0" err="1"/>
              <a:t>тайлов</a:t>
            </a:r>
            <a:r>
              <a:rPr lang="ru-RU" dirty="0"/>
              <a:t> трех разных мастей </a:t>
            </a:r>
            <a:r>
              <a:rPr lang="ru-RU" b="1" dirty="0"/>
              <a:t>с совпадающими номерами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495CEA-E687-28FA-79BF-C615C1A93B01}"/>
              </a:ext>
            </a:extLst>
          </p:cNvPr>
          <p:cNvSpPr/>
          <p:nvPr/>
        </p:nvSpPr>
        <p:spPr>
          <a:xfrm>
            <a:off x="196594" y="298438"/>
            <a:ext cx="10979405" cy="71845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600" dirty="0"/>
              <a:t>ЯКУ ИЗ ТРЕХ СЕТОВ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D677B-B4C3-C0C6-98CD-AEBF831BCEEA}"/>
              </a:ext>
            </a:extLst>
          </p:cNvPr>
          <p:cNvSpPr txBox="1"/>
          <p:nvPr/>
        </p:nvSpPr>
        <p:spPr>
          <a:xfrm>
            <a:off x="241115" y="3134714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открытой руке и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закрытой руке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720A1-C5EF-4E03-C691-428F1F819D3C}"/>
              </a:ext>
            </a:extLst>
          </p:cNvPr>
          <p:cNvSpPr txBox="1"/>
          <p:nvPr/>
        </p:nvSpPr>
        <p:spPr>
          <a:xfrm>
            <a:off x="196594" y="3771277"/>
            <a:ext cx="23341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err="1">
                <a:solidFill>
                  <a:srgbClr val="C00000"/>
                </a:solidFill>
              </a:rPr>
              <a:t>Санщоку</a:t>
            </a:r>
            <a:endParaRPr lang="ru-RU" sz="3200" b="1" dirty="0">
              <a:solidFill>
                <a:srgbClr val="C00000"/>
              </a:solidFill>
            </a:endParaRPr>
          </a:p>
          <a:p>
            <a:endParaRPr lang="ru-RU" dirty="0"/>
          </a:p>
        </p:txBody>
      </p:sp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53F2322-3471-D377-F1A4-48098A84C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8270" y="4929554"/>
            <a:ext cx="660110" cy="848360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5D71D8C-C9C0-9B06-BE2C-15001F1F02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380" y="4905077"/>
            <a:ext cx="660112" cy="865679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C62C1F-F17F-D6F8-A3F2-534B5C35D4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8490" y="4926707"/>
            <a:ext cx="672904" cy="844049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B2A3C5-7028-9767-87DA-06EA4DA0B8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5100" y="4911015"/>
            <a:ext cx="657843" cy="884929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CCACEC-8E70-DCD8-D54B-C098B044A7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35480" y="4948165"/>
            <a:ext cx="667212" cy="818725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6B60E7-7327-480E-EDED-A73BE32460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67408" y="4920032"/>
            <a:ext cx="655664" cy="846858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AC1C5C-F380-6401-9ADA-7E31AC380C3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7751" y="4907685"/>
            <a:ext cx="667967" cy="868668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8A5D0D7-7FC4-4CF0-D885-12E5EF43A40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098225" y="4937103"/>
            <a:ext cx="689392" cy="878194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553F6A-97A3-7F0E-0051-701F5E06EA2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838" y="4892234"/>
            <a:ext cx="689392" cy="897075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0A7B61-F4E8-4B12-1771-418C2593A1C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6512" y="4878082"/>
            <a:ext cx="689392" cy="897075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E5F919-F074-4D05-F446-720F0647E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68" y="4907685"/>
            <a:ext cx="627259" cy="840886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71C7701F-F2B4-BD90-AEA5-E9D73953A17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18600" y="4890248"/>
            <a:ext cx="678051" cy="884909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BE34700-598A-8C80-6B42-499B0641E82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0077" y="4914773"/>
            <a:ext cx="657220" cy="8319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BC2242-C672-9F5E-8998-E4A0FF53D85C}"/>
              </a:ext>
            </a:extLst>
          </p:cNvPr>
          <p:cNvSpPr txBox="1"/>
          <p:nvPr/>
        </p:nvSpPr>
        <p:spPr>
          <a:xfrm>
            <a:off x="220417" y="5884098"/>
            <a:ext cx="66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Стоимость: </a:t>
            </a:r>
            <a:r>
              <a:rPr lang="ru-RU" b="1" dirty="0">
                <a:solidFill>
                  <a:srgbClr val="C00000"/>
                </a:solidFill>
              </a:rPr>
              <a:t>1 хан </a:t>
            </a:r>
            <a:r>
              <a:rPr lang="ru-RU" dirty="0"/>
              <a:t>в открытой руке и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2 хана</a:t>
            </a:r>
            <a:r>
              <a:rPr lang="ru-RU" dirty="0"/>
              <a:t> в закрытой руке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FC947B5-CDF3-0F4F-0762-E6251B79F5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842" y="2010924"/>
            <a:ext cx="624299" cy="839011"/>
          </a:xfrm>
          <a:prstGeom prst="rect">
            <a:avLst/>
          </a:prstGeom>
        </p:spPr>
      </p:pic>
      <p:pic>
        <p:nvPicPr>
          <p:cNvPr id="37" name="Рисунок 3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5D2E97-2858-7EA6-5529-C28FDBD2CC8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218" y="2030266"/>
            <a:ext cx="608345" cy="828051"/>
          </a:xfrm>
          <a:prstGeom prst="rect">
            <a:avLst/>
          </a:prstGeom>
        </p:spPr>
      </p:pic>
      <p:pic>
        <p:nvPicPr>
          <p:cNvPr id="38" name="Рисунок 3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338574-4382-ED85-5B20-DDF6FE3D73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0090" y="2030266"/>
            <a:ext cx="608345" cy="831513"/>
          </a:xfrm>
          <a:prstGeom prst="rect">
            <a:avLst/>
          </a:prstGeom>
        </p:spPr>
      </p:pic>
      <p:pic>
        <p:nvPicPr>
          <p:cNvPr id="44" name="Рисунок 4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1A8B2B-6083-B12F-B817-DB730E5E493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951" y="2008213"/>
            <a:ext cx="608345" cy="799743"/>
          </a:xfrm>
          <a:prstGeom prst="rect">
            <a:avLst/>
          </a:prstGeom>
        </p:spPr>
      </p:pic>
      <p:pic>
        <p:nvPicPr>
          <p:cNvPr id="45" name="Рисунок 4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C6075D-0F7A-F540-2D6B-62ACDF04C23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7057" y="2008214"/>
            <a:ext cx="608345" cy="79974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текст,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C01D3798-A19D-573C-DB94-EA69C6C801F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4001" y="1976169"/>
            <a:ext cx="621522" cy="821283"/>
          </a:xfrm>
          <a:prstGeom prst="rect">
            <a:avLst/>
          </a:prstGeom>
        </p:spPr>
      </p:pic>
      <p:pic>
        <p:nvPicPr>
          <p:cNvPr id="47" name="Рисунок 4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92D757B-FCD2-29D0-DBF4-9318D7EEC1F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5584" y="1976169"/>
            <a:ext cx="603285" cy="803274"/>
          </a:xfrm>
          <a:prstGeom prst="rect">
            <a:avLst/>
          </a:prstGeom>
        </p:spPr>
      </p:pic>
      <p:pic>
        <p:nvPicPr>
          <p:cNvPr id="48" name="Рисунок 4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C6B541-530A-6B78-177A-8AFCF97D092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8929" y="1967097"/>
            <a:ext cx="592359" cy="794101"/>
          </a:xfrm>
          <a:prstGeom prst="rect">
            <a:avLst/>
          </a:prstGeom>
        </p:spPr>
      </p:pic>
      <p:pic>
        <p:nvPicPr>
          <p:cNvPr id="49" name="Рисунок 4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E81A26D5-12E9-1F1D-86CA-3342C4AD399D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84689" y="1955754"/>
            <a:ext cx="646927" cy="844291"/>
          </a:xfrm>
          <a:prstGeom prst="rect">
            <a:avLst/>
          </a:prstGeom>
        </p:spPr>
      </p:pic>
      <p:pic>
        <p:nvPicPr>
          <p:cNvPr id="50" name="Рисунок 4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DA0FB1-B28F-9B2E-E8CE-706E02D4F24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84199" y="1955754"/>
            <a:ext cx="646927" cy="818919"/>
          </a:xfrm>
          <a:prstGeom prst="rect">
            <a:avLst/>
          </a:prstGeom>
        </p:spPr>
      </p:pic>
      <p:pic>
        <p:nvPicPr>
          <p:cNvPr id="51" name="Рисунок 5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6918CF-92E4-BACF-1924-C38199062A5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4108" y="1927318"/>
            <a:ext cx="605691" cy="82675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10BB6407-9FFE-0D5A-F7E6-F2EB235F706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2867" y="1927318"/>
            <a:ext cx="592360" cy="783413"/>
          </a:xfrm>
          <a:prstGeom prst="rect">
            <a:avLst/>
          </a:prstGeom>
        </p:spPr>
      </p:pic>
      <p:pic>
        <p:nvPicPr>
          <p:cNvPr id="54" name="Рисунок 5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F324E3-8C37-5A8B-1E3A-FBB46350B170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468639" y="1952390"/>
            <a:ext cx="614988" cy="7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62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972</Words>
  <Application>Microsoft Office PowerPoint</Application>
  <PresentationFormat>Широкоэкранный</PresentationFormat>
  <Paragraphs>109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Liudmila Mizina</dc:creator>
  <cp:lastModifiedBy>Liudmila Mizina</cp:lastModifiedBy>
  <cp:revision>22</cp:revision>
  <dcterms:created xsi:type="dcterms:W3CDTF">2022-10-12T16:49:57Z</dcterms:created>
  <dcterms:modified xsi:type="dcterms:W3CDTF">2022-11-20T13:38:42Z</dcterms:modified>
</cp:coreProperties>
</file>